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  <p:sldMasterId id="2147483673" r:id="rId3"/>
    <p:sldMasterId id="2147483661" r:id="rId4"/>
    <p:sldMasterId id="2147483699" r:id="rId5"/>
    <p:sldMasterId id="2147483701" r:id="rId6"/>
    <p:sldMasterId id="2147483703" r:id="rId7"/>
    <p:sldMasterId id="2147483705" r:id="rId8"/>
    <p:sldMasterId id="2147483707" r:id="rId9"/>
    <p:sldMasterId id="2147483709" r:id="rId10"/>
    <p:sldMasterId id="2147483711" r:id="rId11"/>
    <p:sldMasterId id="2147483713" r:id="rId12"/>
    <p:sldMasterId id="2147483715" r:id="rId13"/>
    <p:sldMasterId id="2147483724" r:id="rId14"/>
    <p:sldMasterId id="2147483746" r:id="rId15"/>
    <p:sldMasterId id="2147483751" r:id="rId16"/>
  </p:sldMasterIdLst>
  <p:notesMasterIdLst>
    <p:notesMasterId r:id="rId21"/>
  </p:notesMasterIdLst>
  <p:handoutMasterIdLst>
    <p:handoutMasterId r:id="rId22"/>
  </p:handoutMasterIdLst>
  <p:sldIdLst>
    <p:sldId id="270" r:id="rId17"/>
    <p:sldId id="1204" r:id="rId18"/>
    <p:sldId id="1236" r:id="rId19"/>
    <p:sldId id="1248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39A"/>
    <a:srgbClr val="154A84"/>
    <a:srgbClr val="BCCF21"/>
    <a:srgbClr val="72649B"/>
    <a:srgbClr val="35C4C9"/>
    <a:srgbClr val="DFC2A0"/>
    <a:srgbClr val="5B4E78"/>
    <a:srgbClr val="CD80B4"/>
    <a:srgbClr val="E04D12"/>
    <a:srgbClr val="F8D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84809" autoAdjust="0"/>
  </p:normalViewPr>
  <p:slideViewPr>
    <p:cSldViewPr snapToGrid="0" snapToObjects="1">
      <p:cViewPr>
        <p:scale>
          <a:sx n="100" d="100"/>
          <a:sy n="100" d="100"/>
        </p:scale>
        <p:origin x="18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2C7DC52-FCD7-1CD6-F8E8-C0D6ED962C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18A2EE-ECEB-775D-6FC7-8217CA5CED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4FCBF-E15A-7640-A28A-5F8335204E1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DEFD65-AA2D-E951-52A4-9B91AFCFA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850510-171B-75A7-EEEB-A0F17849BD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72263-B7CD-4647-8A26-8BFB85722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21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1CC0-118E-4E78-B59B-A01ACBACC35B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FB79D-C889-4DD8-B501-415653190F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0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Approuvé par le Comité du 9 octobre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36464-968C-4995-B72D-5997EBD6DB0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27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36464-968C-4995-B72D-5997EBD6DB0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5BD82B0-A154-3B3A-9F92-724F24A515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57FC698-95F7-2CB1-F4AA-98F54D408132}"/>
              </a:ext>
            </a:extLst>
          </p:cNvPr>
          <p:cNvGrpSpPr/>
          <p:nvPr userDrawn="1"/>
        </p:nvGrpSpPr>
        <p:grpSpPr>
          <a:xfrm>
            <a:off x="0" y="48359"/>
            <a:ext cx="6096000" cy="6858000"/>
            <a:chOff x="0" y="0"/>
            <a:chExt cx="6096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5762FC-0232-1550-7435-0796F3CFC1F4}"/>
                </a:ext>
              </a:extLst>
            </p:cNvPr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35C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AE6A583-3821-81CF-A97D-D9214FE63D44}"/>
                </a:ext>
              </a:extLst>
            </p:cNvPr>
            <p:cNvSpPr txBox="1"/>
            <p:nvPr userDrawn="1"/>
          </p:nvSpPr>
          <p:spPr>
            <a:xfrm>
              <a:off x="904729" y="5642892"/>
              <a:ext cx="2868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Manrope" pitchFamily="2" charset="0"/>
                </a:rPr>
                <a:t>WWW.SDE35.FR</a:t>
              </a: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42ED073-4960-256A-C1A5-062AC3CDB002}"/>
                </a:ext>
              </a:extLst>
            </p:cNvPr>
            <p:cNvSpPr/>
            <p:nvPr userDrawn="1"/>
          </p:nvSpPr>
          <p:spPr>
            <a:xfrm>
              <a:off x="638175" y="5663504"/>
              <a:ext cx="266554" cy="266554"/>
            </a:xfrm>
            <a:prstGeom prst="ellipse">
              <a:avLst/>
            </a:prstGeom>
            <a:solidFill>
              <a:srgbClr val="F7D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nrope" pitchFamily="2" charset="0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A43A8ECF-FE98-E0E8-8584-BFDF63BE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18" y="-111426"/>
            <a:ext cx="3063778" cy="2165022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C381FFA-9DE2-589E-BC5F-1E47D1257B50}"/>
              </a:ext>
            </a:extLst>
          </p:cNvPr>
          <p:cNvGrpSpPr/>
          <p:nvPr userDrawn="1"/>
        </p:nvGrpSpPr>
        <p:grpSpPr>
          <a:xfrm rot="8162927">
            <a:off x="663268" y="2306107"/>
            <a:ext cx="216366" cy="215431"/>
            <a:chOff x="3228901" y="4151086"/>
            <a:chExt cx="216366" cy="215431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73EC5E3-55BF-C1C9-B591-1092CE9AC8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28901" y="4172856"/>
              <a:ext cx="216366" cy="0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FB244D10-5805-C5E7-6B8E-D2F05CCD09A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55025" y="4151086"/>
              <a:ext cx="0" cy="215431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re 12">
            <a:extLst>
              <a:ext uri="{FF2B5EF4-FFF2-40B4-BE49-F238E27FC236}">
                <a16:creationId xmlns:a16="http://schemas.microsoft.com/office/drawing/2014/main" id="{16F6A935-0E22-C7C9-5535-7465449FC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211" y="2108976"/>
            <a:ext cx="4494498" cy="267494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fr-FR" dirty="0"/>
              <a:t>   Synthèse </a:t>
            </a:r>
            <a:br>
              <a:rPr lang="fr-FR" dirty="0"/>
            </a:br>
            <a:r>
              <a:rPr lang="fr-FR" dirty="0"/>
              <a:t>2022 </a:t>
            </a:r>
            <a:br>
              <a:rPr lang="fr-FR" dirty="0"/>
            </a:br>
            <a:r>
              <a:rPr lang="fr-FR" dirty="0"/>
              <a:t>du 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344489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6187E-357C-2DCE-DEAA-031945D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40" y="1551847"/>
            <a:ext cx="469856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4">
            <a:extLst>
              <a:ext uri="{FF2B5EF4-FFF2-40B4-BE49-F238E27FC236}">
                <a16:creationId xmlns:a16="http://schemas.microsoft.com/office/drawing/2014/main" id="{FDA69A8B-A932-322E-73E0-23BD28675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7740" y="261336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7483" y="3542447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1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94717" y="3995055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94717" y="4887305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8753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590" y="1437102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1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521" y="4199836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590" y="4872680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4">
            <a:extLst>
              <a:ext uri="{FF2B5EF4-FFF2-40B4-BE49-F238E27FC236}">
                <a16:creationId xmlns:a16="http://schemas.microsoft.com/office/drawing/2014/main" id="{D1FEA2FC-1641-4A9A-613D-2036738EE0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3850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590" y="1437102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3429000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521" y="4329845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1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590" y="5002689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4">
            <a:extLst>
              <a:ext uri="{FF2B5EF4-FFF2-40B4-BE49-F238E27FC236}">
                <a16:creationId xmlns:a16="http://schemas.microsoft.com/office/drawing/2014/main" id="{D1FEA2FC-1641-4A9A-613D-2036738EE0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9EF6EC-0683-C820-2AF4-AC6C9D5B1686}"/>
              </a:ext>
            </a:extLst>
          </p:cNvPr>
          <p:cNvSpPr txBox="1"/>
          <p:nvPr userDrawn="1"/>
        </p:nvSpPr>
        <p:spPr>
          <a:xfrm>
            <a:off x="7555275" y="3708424"/>
            <a:ext cx="4951519" cy="2766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FFFF"/>
                </a:solidFill>
                <a:effectLst/>
                <a:latin typeface="Manrope" pitchFamily="2" charset="0"/>
              </a:rPr>
              <a:t>8 </a:t>
            </a:r>
            <a:r>
              <a:rPr lang="fr-FR" sz="1600" dirty="0">
                <a:solidFill>
                  <a:srgbClr val="FFFFFF"/>
                </a:solidFill>
                <a:effectLst/>
                <a:latin typeface="Manrope" pitchFamily="2" charset="0"/>
              </a:rPr>
              <a:t>associations partenaires dans ce projet </a:t>
            </a:r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FFFF"/>
                </a:solidFill>
                <a:effectLst/>
                <a:latin typeface="Manrope" pitchFamily="2" charset="0"/>
              </a:rPr>
              <a:t>48 </a:t>
            </a:r>
            <a:r>
              <a:rPr lang="fr-FR" sz="1600" dirty="0">
                <a:solidFill>
                  <a:srgbClr val="FFFFFF"/>
                </a:solidFill>
                <a:effectLst/>
                <a:latin typeface="Manrope" pitchFamily="2" charset="0"/>
              </a:rPr>
              <a:t>classes bénéficiaires </a:t>
            </a:r>
            <a:endParaRPr lang="fr-FR" sz="16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FFFF"/>
                </a:solidFill>
                <a:effectLst/>
                <a:latin typeface="Manrope" pitchFamily="2" charset="0"/>
              </a:rPr>
              <a:t>21 </a:t>
            </a:r>
            <a:r>
              <a:rPr lang="fr-FR" sz="1600" dirty="0">
                <a:solidFill>
                  <a:srgbClr val="FFFFFF"/>
                </a:solidFill>
                <a:effectLst/>
                <a:latin typeface="Manrope" pitchFamily="2" charset="0"/>
              </a:rPr>
              <a:t>centres de loisirs bénéficiaires </a:t>
            </a:r>
            <a:endParaRPr lang="fr-FR" sz="1600" dirty="0">
              <a:effectLst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824687F-E556-67CD-AD34-64B2264B21E5}"/>
              </a:ext>
            </a:extLst>
          </p:cNvPr>
          <p:cNvCxnSpPr>
            <a:cxnSpLocks/>
          </p:cNvCxnSpPr>
          <p:nvPr userDrawn="1"/>
        </p:nvCxnSpPr>
        <p:spPr>
          <a:xfrm>
            <a:off x="6448926" y="4732476"/>
            <a:ext cx="5345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60C1F45-40E3-5781-2A95-F285BCF4F7E5}"/>
              </a:ext>
            </a:extLst>
          </p:cNvPr>
          <p:cNvCxnSpPr>
            <a:cxnSpLocks/>
          </p:cNvCxnSpPr>
          <p:nvPr userDrawn="1"/>
        </p:nvCxnSpPr>
        <p:spPr>
          <a:xfrm>
            <a:off x="6448926" y="5626021"/>
            <a:ext cx="5345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DA9E841-5A0A-1618-B0F9-12F4C7FDC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6501" y="3903969"/>
            <a:ext cx="711200" cy="723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7BF5BCC-A5D6-3A96-2F6E-A6A0BF922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501" y="4825740"/>
            <a:ext cx="711200" cy="723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FA6268F-9273-5EC6-0AB7-24CBA015C6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6501" y="5734363"/>
            <a:ext cx="711200" cy="723900"/>
          </a:xfrm>
          <a:prstGeom prst="rect">
            <a:avLst/>
          </a:prstGeom>
        </p:spPr>
      </p:pic>
      <p:sp>
        <p:nvSpPr>
          <p:cNvPr id="2" name="Espace réservé du texte 34">
            <a:extLst>
              <a:ext uri="{FF2B5EF4-FFF2-40B4-BE49-F238E27FC236}">
                <a16:creationId xmlns:a16="http://schemas.microsoft.com/office/drawing/2014/main" id="{05318092-4A28-7B66-C297-7DEE5275D9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22585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2</a:t>
            </a:r>
          </a:p>
        </p:txBody>
      </p:sp>
      <p:sp>
        <p:nvSpPr>
          <p:cNvPr id="5" name="Espace réservé du texte 34">
            <a:extLst>
              <a:ext uri="{FF2B5EF4-FFF2-40B4-BE49-F238E27FC236}">
                <a16:creationId xmlns:a16="http://schemas.microsoft.com/office/drawing/2014/main" id="{DEC97A0B-A971-268A-74EF-0408BBDAEE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2586" y="1437102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11751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590" y="1437102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8596" y="3429001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2585" y="4147082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1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1905" y="4763683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4">
            <a:extLst>
              <a:ext uri="{FF2B5EF4-FFF2-40B4-BE49-F238E27FC236}">
                <a16:creationId xmlns:a16="http://schemas.microsoft.com/office/drawing/2014/main" id="{D1FEA2FC-1641-4A9A-613D-2036738EE0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Espace réservé du texte 34">
            <a:extLst>
              <a:ext uri="{FF2B5EF4-FFF2-40B4-BE49-F238E27FC236}">
                <a16:creationId xmlns:a16="http://schemas.microsoft.com/office/drawing/2014/main" id="{05318092-4A28-7B66-C297-7DEE5275D9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22585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2</a:t>
            </a:r>
          </a:p>
        </p:txBody>
      </p:sp>
      <p:sp>
        <p:nvSpPr>
          <p:cNvPr id="5" name="Espace réservé du texte 34">
            <a:extLst>
              <a:ext uri="{FF2B5EF4-FFF2-40B4-BE49-F238E27FC236}">
                <a16:creationId xmlns:a16="http://schemas.microsoft.com/office/drawing/2014/main" id="{DEC97A0B-A971-268A-74EF-0408BBDAEE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1905" y="1437101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0836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590" y="1437102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8596" y="3429001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2585" y="4147082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1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1905" y="4763683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4">
            <a:extLst>
              <a:ext uri="{FF2B5EF4-FFF2-40B4-BE49-F238E27FC236}">
                <a16:creationId xmlns:a16="http://schemas.microsoft.com/office/drawing/2014/main" id="{D1FEA2FC-1641-4A9A-613D-2036738EE0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DDB5B89A-6FF9-7076-AACB-2F156B8E45B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1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3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35E50-6A74-4B8F-8978-2A6E2872C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6AEAD1-7DA2-44E6-85A7-6322B0A86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616C5D-6814-4DBE-9607-94DD28F3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C8C3AD-F6F1-4558-B04A-1A3FB19D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A0EF6-0CF2-49BC-A410-D347F569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83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0DE32-6005-4FA9-BF38-2889211A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B6DB8-A74D-44B7-AC90-EF7F717D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8F9D62-0D0B-4689-8727-055EAAED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2B1622-D2C7-4453-85E6-A29A746C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3CAA08-33DB-4474-92A6-797FDAA1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53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21D96-A648-43AC-BCE8-70E0DAD9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517F62-514E-48B2-9B98-8728655C8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BCE9F-5D18-479A-AAAE-CAF0F72F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E3E51E-9F0F-40FD-876C-72303403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816D0-426A-49F5-A126-09A60AE9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08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16E2E-8BC5-4DFD-9275-5156E757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8D632-A8FF-4CE2-9C38-6176E15DF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2A6276-B964-419D-945F-1B22A6E1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FAA968-F214-4EAD-8F7A-CD2767CB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631C15-C5FD-45ED-84FB-B60BB1C3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40C558-3F20-4020-A92A-BFC5CB03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4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52B96-8667-49BE-99B3-FF605BCB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8F76C1-8860-4398-8E78-59431287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00BD8D-494E-443B-AA79-F62B00385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DCBDAF-ACC8-4014-93A0-40D6900AF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A2EC79-A843-42C7-A164-C4DD89CCE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3E58CE-AA30-426D-BECB-66B16B7A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556D2E-A234-4104-BB29-B516B972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57634B-C04C-43C8-B235-69B218A8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9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5BD82B0-A154-3B3A-9F92-724F24A515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99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3BC31-4365-49F1-9CD5-CEDCAC23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9FF0E9-D95B-4153-9480-FA80CDBA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A41D90-853B-4AD5-9F3F-E5592480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1702B8-613D-4BD0-94AA-A7277A6C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2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43C4B1-C14F-41BF-85A1-CFA2673B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B054A6-5EE6-48EA-84E8-9B3BE7A5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35CAE3-7861-4281-BE24-7E45ECFA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07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7EF1F-FEDF-43F9-96F1-7E2C3184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FC3509-35F6-4ABB-A052-E531E5338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37E1B9-F7DE-4E13-B51E-BEA666213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4A569A-F07E-4A17-BB4A-D4CEA493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1A36B5-70B5-4116-A79F-8A434E46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2F0E2E-0FA1-440C-AC49-23A5EC3B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049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4298D-A374-4960-A31A-2375395F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5189E0-0374-4FBA-9DC2-80C09EE16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6B1CD3-3EB7-4030-AF9B-1C72BB005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B0E527-D849-4FEA-BB24-B594FB5E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5F187A-5C25-4F58-BD89-CA782785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CF5EEC-1C0A-4F53-819E-DB4CBF5C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397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13C0B-5437-4018-8306-FC166633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920DFF-A4B6-44B0-A7EB-3FB815C12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DDADB7-7503-40B7-A8BB-355197A4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3D2E5-0B93-4F4A-B271-E0FEE639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B9821-4B7C-44A9-98A7-DA22C0E0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63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812D1F-B530-43EE-A211-6A4276049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2A095B-FE0E-4473-8883-F6A425DAB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B3C40-67B4-4C7A-A58C-E281B82E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42F716-3D16-4A4F-8B7C-03DA4235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0EE134-A4D0-4C5B-96CD-0BF3BE76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80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590" y="1437102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8596" y="3429001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2585" y="4147082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1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1905" y="4763683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4">
            <a:extLst>
              <a:ext uri="{FF2B5EF4-FFF2-40B4-BE49-F238E27FC236}">
                <a16:creationId xmlns:a16="http://schemas.microsoft.com/office/drawing/2014/main" id="{D1FEA2FC-1641-4A9A-613D-2036738EE0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Espace réservé du texte 34">
            <a:extLst>
              <a:ext uri="{FF2B5EF4-FFF2-40B4-BE49-F238E27FC236}">
                <a16:creationId xmlns:a16="http://schemas.microsoft.com/office/drawing/2014/main" id="{05318092-4A28-7B66-C297-7DEE5275D9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22585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2</a:t>
            </a:r>
          </a:p>
        </p:txBody>
      </p:sp>
      <p:sp>
        <p:nvSpPr>
          <p:cNvPr id="5" name="Espace réservé du texte 34">
            <a:extLst>
              <a:ext uri="{FF2B5EF4-FFF2-40B4-BE49-F238E27FC236}">
                <a16:creationId xmlns:a16="http://schemas.microsoft.com/office/drawing/2014/main" id="{DEC97A0B-A971-268A-74EF-0408BBDAEE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1905" y="1437101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45703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44BBBAE-9CFD-9CB6-270D-23F101BF06D5}"/>
              </a:ext>
            </a:extLst>
          </p:cNvPr>
          <p:cNvCxnSpPr>
            <a:cxnSpLocks/>
          </p:cNvCxnSpPr>
          <p:nvPr userDrawn="1"/>
        </p:nvCxnSpPr>
        <p:spPr>
          <a:xfrm>
            <a:off x="961353" y="2664416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D81F6AC-4447-D48F-48B2-0C81C11FB874}"/>
              </a:ext>
            </a:extLst>
          </p:cNvPr>
          <p:cNvCxnSpPr>
            <a:cxnSpLocks/>
          </p:cNvCxnSpPr>
          <p:nvPr userDrawn="1"/>
        </p:nvCxnSpPr>
        <p:spPr>
          <a:xfrm>
            <a:off x="961353" y="3448239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47D8A62-40AB-221A-41B5-C211B717F349}"/>
              </a:ext>
            </a:extLst>
          </p:cNvPr>
          <p:cNvCxnSpPr>
            <a:cxnSpLocks/>
          </p:cNvCxnSpPr>
          <p:nvPr userDrawn="1"/>
        </p:nvCxnSpPr>
        <p:spPr>
          <a:xfrm>
            <a:off x="967010" y="4197727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796D0A1-A7B9-CE18-0A90-06D2B6314040}"/>
              </a:ext>
            </a:extLst>
          </p:cNvPr>
          <p:cNvCxnSpPr>
            <a:cxnSpLocks/>
          </p:cNvCxnSpPr>
          <p:nvPr userDrawn="1"/>
        </p:nvCxnSpPr>
        <p:spPr>
          <a:xfrm>
            <a:off x="968016" y="4981517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E256803-8F56-1855-8973-35969354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71" t="19512" r="17550" b="24170"/>
          <a:stretch/>
        </p:blipFill>
        <p:spPr>
          <a:xfrm>
            <a:off x="9717437" y="5430936"/>
            <a:ext cx="1953491" cy="1163825"/>
          </a:xfrm>
          <a:prstGeom prst="rect">
            <a:avLst/>
          </a:prstGeom>
        </p:spPr>
      </p:pic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57731F90-4993-370A-B735-423C5582D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27105" y="2261191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6" name="Espace réservé du texte 34">
            <a:extLst>
              <a:ext uri="{FF2B5EF4-FFF2-40B4-BE49-F238E27FC236}">
                <a16:creationId xmlns:a16="http://schemas.microsoft.com/office/drawing/2014/main" id="{8BB73731-5341-FB7B-E4EA-D2E1B106E4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27105" y="3056316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27492026-5D2D-CEBA-C8BB-2FF89BD606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27105" y="3802196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12</a:t>
            </a:r>
          </a:p>
        </p:txBody>
      </p:sp>
      <p:sp>
        <p:nvSpPr>
          <p:cNvPr id="40" name="Espace réservé du texte 34">
            <a:extLst>
              <a:ext uri="{FF2B5EF4-FFF2-40B4-BE49-F238E27FC236}">
                <a16:creationId xmlns:a16="http://schemas.microsoft.com/office/drawing/2014/main" id="{C8E441EC-0429-2A3F-FA1F-205E10F54E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7105" y="4582642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16</a:t>
            </a:r>
          </a:p>
        </p:txBody>
      </p:sp>
      <p:sp>
        <p:nvSpPr>
          <p:cNvPr id="46" name="Espace réservé du texte 34">
            <a:extLst>
              <a:ext uri="{FF2B5EF4-FFF2-40B4-BE49-F238E27FC236}">
                <a16:creationId xmlns:a16="http://schemas.microsoft.com/office/drawing/2014/main" id="{3CE45442-38EC-2E0A-4E8B-605D15F4E1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738" y="2233767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1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50" name="Espace réservé du texte 34">
            <a:extLst>
              <a:ext uri="{FF2B5EF4-FFF2-40B4-BE49-F238E27FC236}">
                <a16:creationId xmlns:a16="http://schemas.microsoft.com/office/drawing/2014/main" id="{CD937AF0-6CDF-7899-23FD-BF1F422A4A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2738" y="2990856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2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51" name="Espace réservé du texte 34">
            <a:extLst>
              <a:ext uri="{FF2B5EF4-FFF2-40B4-BE49-F238E27FC236}">
                <a16:creationId xmlns:a16="http://schemas.microsoft.com/office/drawing/2014/main" id="{CEFD6FD5-DB3A-43A7-FA6F-53427D945F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738" y="4543373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4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52" name="Espace réservé du texte 34">
            <a:extLst>
              <a:ext uri="{FF2B5EF4-FFF2-40B4-BE49-F238E27FC236}">
                <a16:creationId xmlns:a16="http://schemas.microsoft.com/office/drawing/2014/main" id="{54061758-F1A5-E95A-8E4C-0C9BD16F77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2738" y="3753946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3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</p:spTree>
    <p:extLst>
      <p:ext uri="{BB962C8B-B14F-4D97-AF65-F5344CB8AC3E}">
        <p14:creationId xmlns:p14="http://schemas.microsoft.com/office/powerpoint/2010/main" val="1488863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44BBBAE-9CFD-9CB6-270D-23F101BF06D5}"/>
              </a:ext>
            </a:extLst>
          </p:cNvPr>
          <p:cNvCxnSpPr>
            <a:cxnSpLocks/>
          </p:cNvCxnSpPr>
          <p:nvPr userDrawn="1"/>
        </p:nvCxnSpPr>
        <p:spPr>
          <a:xfrm>
            <a:off x="961960" y="2886089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E256803-8F56-1855-8973-35969354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71" t="19512" r="17550" b="24170"/>
          <a:stretch/>
        </p:blipFill>
        <p:spPr>
          <a:xfrm>
            <a:off x="9717437" y="5430936"/>
            <a:ext cx="1953491" cy="116382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96CE4D-0959-9FA9-F7DC-C1271995E20F}"/>
              </a:ext>
            </a:extLst>
          </p:cNvPr>
          <p:cNvCxnSpPr>
            <a:cxnSpLocks/>
          </p:cNvCxnSpPr>
          <p:nvPr userDrawn="1"/>
        </p:nvCxnSpPr>
        <p:spPr>
          <a:xfrm>
            <a:off x="958900" y="3661944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DD35BF7-09FF-292A-EF62-053907972B3A}"/>
              </a:ext>
            </a:extLst>
          </p:cNvPr>
          <p:cNvCxnSpPr>
            <a:cxnSpLocks/>
          </p:cNvCxnSpPr>
          <p:nvPr userDrawn="1"/>
        </p:nvCxnSpPr>
        <p:spPr>
          <a:xfrm>
            <a:off x="958900" y="4451653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FDBFE0-13A5-3459-A93E-B9B7BEE00395}"/>
              </a:ext>
            </a:extLst>
          </p:cNvPr>
          <p:cNvCxnSpPr>
            <a:cxnSpLocks/>
          </p:cNvCxnSpPr>
          <p:nvPr userDrawn="1"/>
        </p:nvCxnSpPr>
        <p:spPr>
          <a:xfrm>
            <a:off x="958900" y="5241362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77B5337-1D25-3B2B-6B8B-F5E225671994}"/>
              </a:ext>
            </a:extLst>
          </p:cNvPr>
          <p:cNvCxnSpPr>
            <a:cxnSpLocks/>
          </p:cNvCxnSpPr>
          <p:nvPr userDrawn="1"/>
        </p:nvCxnSpPr>
        <p:spPr>
          <a:xfrm>
            <a:off x="6299082" y="2886089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E680A6-CBC9-DC9E-8CBF-2D627D20C0A8}"/>
              </a:ext>
            </a:extLst>
          </p:cNvPr>
          <p:cNvCxnSpPr>
            <a:cxnSpLocks/>
          </p:cNvCxnSpPr>
          <p:nvPr userDrawn="1"/>
        </p:nvCxnSpPr>
        <p:spPr>
          <a:xfrm>
            <a:off x="6296022" y="3661944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BEA0B-D178-2858-460F-933FFC0EC045}"/>
              </a:ext>
            </a:extLst>
          </p:cNvPr>
          <p:cNvCxnSpPr>
            <a:cxnSpLocks/>
          </p:cNvCxnSpPr>
          <p:nvPr userDrawn="1"/>
        </p:nvCxnSpPr>
        <p:spPr>
          <a:xfrm>
            <a:off x="6296022" y="4451653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AC92302-4A8B-E006-D428-A4DABE8CBD7D}"/>
              </a:ext>
            </a:extLst>
          </p:cNvPr>
          <p:cNvCxnSpPr>
            <a:cxnSpLocks/>
          </p:cNvCxnSpPr>
          <p:nvPr userDrawn="1"/>
        </p:nvCxnSpPr>
        <p:spPr>
          <a:xfrm>
            <a:off x="6296022" y="5241362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34">
            <a:extLst>
              <a:ext uri="{FF2B5EF4-FFF2-40B4-BE49-F238E27FC236}">
                <a16:creationId xmlns:a16="http://schemas.microsoft.com/office/drawing/2014/main" id="{CCE221F8-8169-B32B-5D5C-DB65FE154C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2009" y="3999636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12</a:t>
            </a:r>
          </a:p>
        </p:txBody>
      </p:sp>
      <p:sp>
        <p:nvSpPr>
          <p:cNvPr id="18" name="Espace réservé du texte 34">
            <a:extLst>
              <a:ext uri="{FF2B5EF4-FFF2-40B4-BE49-F238E27FC236}">
                <a16:creationId xmlns:a16="http://schemas.microsoft.com/office/drawing/2014/main" id="{3D8986C0-111F-ACEA-E30F-E2109755E7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2009" y="3209928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:a16="http://schemas.microsoft.com/office/drawing/2014/main" id="{71EF438D-55F1-94EB-1D9B-327D824ED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2009" y="2442497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0" name="Espace réservé du texte 34">
            <a:extLst>
              <a:ext uri="{FF2B5EF4-FFF2-40B4-BE49-F238E27FC236}">
                <a16:creationId xmlns:a16="http://schemas.microsoft.com/office/drawing/2014/main" id="{82D76A2F-02B3-5AF6-37B1-19BBEAC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2009" y="4789344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16</a:t>
            </a:r>
          </a:p>
        </p:txBody>
      </p:sp>
      <p:sp>
        <p:nvSpPr>
          <p:cNvPr id="23" name="Espace réservé du texte 34">
            <a:extLst>
              <a:ext uri="{FF2B5EF4-FFF2-40B4-BE49-F238E27FC236}">
                <a16:creationId xmlns:a16="http://schemas.microsoft.com/office/drawing/2014/main" id="{F40A80AC-12B3-6A40-6A9A-408747A28A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4182" y="2434092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20</a:t>
            </a:r>
          </a:p>
        </p:txBody>
      </p:sp>
      <p:sp>
        <p:nvSpPr>
          <p:cNvPr id="25" name="Espace réservé du texte 34">
            <a:extLst>
              <a:ext uri="{FF2B5EF4-FFF2-40B4-BE49-F238E27FC236}">
                <a16:creationId xmlns:a16="http://schemas.microsoft.com/office/drawing/2014/main" id="{A869E778-907A-DF3C-3BB8-D9149543E6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02191" y="3216873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24</a:t>
            </a:r>
          </a:p>
        </p:txBody>
      </p:sp>
      <p:sp>
        <p:nvSpPr>
          <p:cNvPr id="29" name="Espace réservé du texte 34">
            <a:extLst>
              <a:ext uri="{FF2B5EF4-FFF2-40B4-BE49-F238E27FC236}">
                <a16:creationId xmlns:a16="http://schemas.microsoft.com/office/drawing/2014/main" id="{7CA4FB51-3DAF-A004-44F5-FA92EF1175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02191" y="3999636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28</a:t>
            </a:r>
          </a:p>
        </p:txBody>
      </p:sp>
      <p:sp>
        <p:nvSpPr>
          <p:cNvPr id="30" name="Espace réservé du texte 34">
            <a:extLst>
              <a:ext uri="{FF2B5EF4-FFF2-40B4-BE49-F238E27FC236}">
                <a16:creationId xmlns:a16="http://schemas.microsoft.com/office/drawing/2014/main" id="{0A489D57-7200-F080-E4C7-7CB4F7DCAF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702191" y="4789344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32</a:t>
            </a:r>
          </a:p>
        </p:txBody>
      </p:sp>
      <p:sp>
        <p:nvSpPr>
          <p:cNvPr id="40" name="Espace réservé du texte 34">
            <a:extLst>
              <a:ext uri="{FF2B5EF4-FFF2-40B4-BE49-F238E27FC236}">
                <a16:creationId xmlns:a16="http://schemas.microsoft.com/office/drawing/2014/main" id="{592533BE-508F-EE98-FE89-FC6F5B935E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98" y="2240693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1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1" name="Espace réservé du texte 34">
            <a:extLst>
              <a:ext uri="{FF2B5EF4-FFF2-40B4-BE49-F238E27FC236}">
                <a16:creationId xmlns:a16="http://schemas.microsoft.com/office/drawing/2014/main" id="{B1B72E7F-517C-424A-0F42-26477A52A6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98" y="3016547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2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2" name="Espace réservé du texte 34">
            <a:extLst>
              <a:ext uri="{FF2B5EF4-FFF2-40B4-BE49-F238E27FC236}">
                <a16:creationId xmlns:a16="http://schemas.microsoft.com/office/drawing/2014/main" id="{C5ABB815-05C6-5AE9-5914-EB69E9B1D8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8898" y="3813194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3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3" name="Espace réservé du texte 34">
            <a:extLst>
              <a:ext uri="{FF2B5EF4-FFF2-40B4-BE49-F238E27FC236}">
                <a16:creationId xmlns:a16="http://schemas.microsoft.com/office/drawing/2014/main" id="{4B8EB9C0-CF5A-E7F8-DF51-8649183FB1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2793" y="4595966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4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4" name="Espace réservé du texte 34">
            <a:extLst>
              <a:ext uri="{FF2B5EF4-FFF2-40B4-BE49-F238E27FC236}">
                <a16:creationId xmlns:a16="http://schemas.microsoft.com/office/drawing/2014/main" id="{D8319D58-68CF-63C8-81CD-515AD952E5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96022" y="2240693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5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5" name="Espace réservé du texte 34">
            <a:extLst>
              <a:ext uri="{FF2B5EF4-FFF2-40B4-BE49-F238E27FC236}">
                <a16:creationId xmlns:a16="http://schemas.microsoft.com/office/drawing/2014/main" id="{859A0CD5-6001-5D25-668D-B287EC4575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6022" y="3016547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6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6" name="Espace réservé du texte 34">
            <a:extLst>
              <a:ext uri="{FF2B5EF4-FFF2-40B4-BE49-F238E27FC236}">
                <a16:creationId xmlns:a16="http://schemas.microsoft.com/office/drawing/2014/main" id="{98676264-59DA-B3DF-9632-AFFB634AAE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6022" y="3813194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7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7" name="Espace réservé du texte 34">
            <a:extLst>
              <a:ext uri="{FF2B5EF4-FFF2-40B4-BE49-F238E27FC236}">
                <a16:creationId xmlns:a16="http://schemas.microsoft.com/office/drawing/2014/main" id="{EAE1308D-4C70-7F91-0329-D4D3E34A02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99917" y="4595966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8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</p:spTree>
    <p:extLst>
      <p:ext uri="{BB962C8B-B14F-4D97-AF65-F5344CB8AC3E}">
        <p14:creationId xmlns:p14="http://schemas.microsoft.com/office/powerpoint/2010/main" val="3957668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6187E-357C-2DCE-DEAA-031945D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40" y="1551848"/>
            <a:ext cx="1001892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74BB839-71D2-F690-BC2A-95300E0D49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6540" y="2598378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texte 34">
            <a:extLst>
              <a:ext uri="{FF2B5EF4-FFF2-40B4-BE49-F238E27FC236}">
                <a16:creationId xmlns:a16="http://schemas.microsoft.com/office/drawing/2014/main" id="{53F398E9-2056-3BE4-1BC3-87339CE696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86540" y="3773228"/>
            <a:ext cx="4703378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34">
            <a:extLst>
              <a:ext uri="{FF2B5EF4-FFF2-40B4-BE49-F238E27FC236}">
                <a16:creationId xmlns:a16="http://schemas.microsoft.com/office/drawing/2014/main" id="{B6933861-BFBF-B8FD-3CD2-9D2C4D43E7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2081" y="3761518"/>
            <a:ext cx="4703379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63194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C87257B-DC66-9D3B-680E-E39B540CF3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fr-FR" sz="2800" dirty="0">
                <a:latin typeface="Manrope" pitchFamily="2" charset="0"/>
              </a:rPr>
              <a:t>Image</a:t>
            </a:r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1786DBE6-6CCC-2C6F-0CF7-C392BCE535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Titre 12">
            <a:extLst>
              <a:ext uri="{FF2B5EF4-FFF2-40B4-BE49-F238E27FC236}">
                <a16:creationId xmlns:a16="http://schemas.microsoft.com/office/drawing/2014/main" id="{85FF0D03-8DA6-AE3E-2203-E5910E6243B8}"/>
              </a:ext>
            </a:extLst>
          </p:cNvPr>
          <p:cNvSpPr txBox="1">
            <a:spLocks/>
          </p:cNvSpPr>
          <p:nvPr userDrawn="1"/>
        </p:nvSpPr>
        <p:spPr>
          <a:xfrm>
            <a:off x="6735212" y="3919747"/>
            <a:ext cx="4494498" cy="2674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endParaRPr lang="fr-FR" sz="3600" b="0" dirty="0"/>
          </a:p>
        </p:txBody>
      </p:sp>
    </p:spTree>
    <p:extLst>
      <p:ext uri="{BB962C8B-B14F-4D97-AF65-F5344CB8AC3E}">
        <p14:creationId xmlns:p14="http://schemas.microsoft.com/office/powerpoint/2010/main" val="3082438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44BBBAE-9CFD-9CB6-270D-23F101BF06D5}"/>
              </a:ext>
            </a:extLst>
          </p:cNvPr>
          <p:cNvCxnSpPr>
            <a:cxnSpLocks/>
          </p:cNvCxnSpPr>
          <p:nvPr userDrawn="1"/>
        </p:nvCxnSpPr>
        <p:spPr>
          <a:xfrm>
            <a:off x="961960" y="2886089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E256803-8F56-1855-8973-35969354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71" t="19512" r="17550" b="24170"/>
          <a:stretch/>
        </p:blipFill>
        <p:spPr>
          <a:xfrm>
            <a:off x="9717437" y="5430936"/>
            <a:ext cx="1953491" cy="116382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96CE4D-0959-9FA9-F7DC-C1271995E20F}"/>
              </a:ext>
            </a:extLst>
          </p:cNvPr>
          <p:cNvCxnSpPr>
            <a:cxnSpLocks/>
          </p:cNvCxnSpPr>
          <p:nvPr userDrawn="1"/>
        </p:nvCxnSpPr>
        <p:spPr>
          <a:xfrm>
            <a:off x="958900" y="3661944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DD35BF7-09FF-292A-EF62-053907972B3A}"/>
              </a:ext>
            </a:extLst>
          </p:cNvPr>
          <p:cNvCxnSpPr>
            <a:cxnSpLocks/>
          </p:cNvCxnSpPr>
          <p:nvPr userDrawn="1"/>
        </p:nvCxnSpPr>
        <p:spPr>
          <a:xfrm>
            <a:off x="958900" y="4451653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FDBFE0-13A5-3459-A93E-B9B7BEE00395}"/>
              </a:ext>
            </a:extLst>
          </p:cNvPr>
          <p:cNvCxnSpPr>
            <a:cxnSpLocks/>
          </p:cNvCxnSpPr>
          <p:nvPr userDrawn="1"/>
        </p:nvCxnSpPr>
        <p:spPr>
          <a:xfrm>
            <a:off x="958900" y="5241362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77B5337-1D25-3B2B-6B8B-F5E225671994}"/>
              </a:ext>
            </a:extLst>
          </p:cNvPr>
          <p:cNvCxnSpPr>
            <a:cxnSpLocks/>
          </p:cNvCxnSpPr>
          <p:nvPr userDrawn="1"/>
        </p:nvCxnSpPr>
        <p:spPr>
          <a:xfrm>
            <a:off x="6299082" y="2886089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E680A6-CBC9-DC9E-8CBF-2D627D20C0A8}"/>
              </a:ext>
            </a:extLst>
          </p:cNvPr>
          <p:cNvCxnSpPr>
            <a:cxnSpLocks/>
          </p:cNvCxnSpPr>
          <p:nvPr userDrawn="1"/>
        </p:nvCxnSpPr>
        <p:spPr>
          <a:xfrm>
            <a:off x="6296022" y="3661944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BEA0B-D178-2858-460F-933FFC0EC045}"/>
              </a:ext>
            </a:extLst>
          </p:cNvPr>
          <p:cNvCxnSpPr>
            <a:cxnSpLocks/>
          </p:cNvCxnSpPr>
          <p:nvPr userDrawn="1"/>
        </p:nvCxnSpPr>
        <p:spPr>
          <a:xfrm>
            <a:off x="6296022" y="4451653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AC92302-4A8B-E006-D428-A4DABE8CBD7D}"/>
              </a:ext>
            </a:extLst>
          </p:cNvPr>
          <p:cNvCxnSpPr>
            <a:cxnSpLocks/>
          </p:cNvCxnSpPr>
          <p:nvPr userDrawn="1"/>
        </p:nvCxnSpPr>
        <p:spPr>
          <a:xfrm>
            <a:off x="6296022" y="5241362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34">
            <a:extLst>
              <a:ext uri="{FF2B5EF4-FFF2-40B4-BE49-F238E27FC236}">
                <a16:creationId xmlns:a16="http://schemas.microsoft.com/office/drawing/2014/main" id="{CCE221F8-8169-B32B-5D5C-DB65FE154C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2009" y="3999636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12</a:t>
            </a:r>
          </a:p>
        </p:txBody>
      </p:sp>
      <p:sp>
        <p:nvSpPr>
          <p:cNvPr id="18" name="Espace réservé du texte 34">
            <a:extLst>
              <a:ext uri="{FF2B5EF4-FFF2-40B4-BE49-F238E27FC236}">
                <a16:creationId xmlns:a16="http://schemas.microsoft.com/office/drawing/2014/main" id="{3D8986C0-111F-ACEA-E30F-E2109755E7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2009" y="3209928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:a16="http://schemas.microsoft.com/office/drawing/2014/main" id="{71EF438D-55F1-94EB-1D9B-327D824ED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2009" y="2442497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0" name="Espace réservé du texte 34">
            <a:extLst>
              <a:ext uri="{FF2B5EF4-FFF2-40B4-BE49-F238E27FC236}">
                <a16:creationId xmlns:a16="http://schemas.microsoft.com/office/drawing/2014/main" id="{82D76A2F-02B3-5AF6-37B1-19BBEAC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2009" y="4789344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16</a:t>
            </a:r>
          </a:p>
        </p:txBody>
      </p:sp>
      <p:sp>
        <p:nvSpPr>
          <p:cNvPr id="23" name="Espace réservé du texte 34">
            <a:extLst>
              <a:ext uri="{FF2B5EF4-FFF2-40B4-BE49-F238E27FC236}">
                <a16:creationId xmlns:a16="http://schemas.microsoft.com/office/drawing/2014/main" id="{F40A80AC-12B3-6A40-6A9A-408747A28A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4182" y="2434092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20</a:t>
            </a:r>
          </a:p>
        </p:txBody>
      </p:sp>
      <p:sp>
        <p:nvSpPr>
          <p:cNvPr id="25" name="Espace réservé du texte 34">
            <a:extLst>
              <a:ext uri="{FF2B5EF4-FFF2-40B4-BE49-F238E27FC236}">
                <a16:creationId xmlns:a16="http://schemas.microsoft.com/office/drawing/2014/main" id="{A869E778-907A-DF3C-3BB8-D9149543E6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02191" y="3216873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24</a:t>
            </a:r>
          </a:p>
        </p:txBody>
      </p:sp>
      <p:sp>
        <p:nvSpPr>
          <p:cNvPr id="29" name="Espace réservé du texte 34">
            <a:extLst>
              <a:ext uri="{FF2B5EF4-FFF2-40B4-BE49-F238E27FC236}">
                <a16:creationId xmlns:a16="http://schemas.microsoft.com/office/drawing/2014/main" id="{7CA4FB51-3DAF-A004-44F5-FA92EF1175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02191" y="3999636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28</a:t>
            </a:r>
          </a:p>
        </p:txBody>
      </p:sp>
      <p:sp>
        <p:nvSpPr>
          <p:cNvPr id="30" name="Espace réservé du texte 34">
            <a:extLst>
              <a:ext uri="{FF2B5EF4-FFF2-40B4-BE49-F238E27FC236}">
                <a16:creationId xmlns:a16="http://schemas.microsoft.com/office/drawing/2014/main" id="{0A489D57-7200-F080-E4C7-7CB4F7DCAF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702191" y="4789344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32</a:t>
            </a:r>
          </a:p>
        </p:txBody>
      </p:sp>
      <p:sp>
        <p:nvSpPr>
          <p:cNvPr id="40" name="Espace réservé du texte 34">
            <a:extLst>
              <a:ext uri="{FF2B5EF4-FFF2-40B4-BE49-F238E27FC236}">
                <a16:creationId xmlns:a16="http://schemas.microsoft.com/office/drawing/2014/main" id="{592533BE-508F-EE98-FE89-FC6F5B935E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98" y="2240693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1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1" name="Espace réservé du texte 34">
            <a:extLst>
              <a:ext uri="{FF2B5EF4-FFF2-40B4-BE49-F238E27FC236}">
                <a16:creationId xmlns:a16="http://schemas.microsoft.com/office/drawing/2014/main" id="{B1B72E7F-517C-424A-0F42-26477A52A6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98" y="3016547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2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2" name="Espace réservé du texte 34">
            <a:extLst>
              <a:ext uri="{FF2B5EF4-FFF2-40B4-BE49-F238E27FC236}">
                <a16:creationId xmlns:a16="http://schemas.microsoft.com/office/drawing/2014/main" id="{C5ABB815-05C6-5AE9-5914-EB69E9B1D8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8898" y="3813194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3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3" name="Espace réservé du texte 34">
            <a:extLst>
              <a:ext uri="{FF2B5EF4-FFF2-40B4-BE49-F238E27FC236}">
                <a16:creationId xmlns:a16="http://schemas.microsoft.com/office/drawing/2014/main" id="{4B8EB9C0-CF5A-E7F8-DF51-8649183FB1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2793" y="4595966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4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4" name="Espace réservé du texte 34">
            <a:extLst>
              <a:ext uri="{FF2B5EF4-FFF2-40B4-BE49-F238E27FC236}">
                <a16:creationId xmlns:a16="http://schemas.microsoft.com/office/drawing/2014/main" id="{D8319D58-68CF-63C8-81CD-515AD952E5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96022" y="2240693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5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5" name="Espace réservé du texte 34">
            <a:extLst>
              <a:ext uri="{FF2B5EF4-FFF2-40B4-BE49-F238E27FC236}">
                <a16:creationId xmlns:a16="http://schemas.microsoft.com/office/drawing/2014/main" id="{859A0CD5-6001-5D25-668D-B287EC4575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6022" y="3016547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6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6" name="Espace réservé du texte 34">
            <a:extLst>
              <a:ext uri="{FF2B5EF4-FFF2-40B4-BE49-F238E27FC236}">
                <a16:creationId xmlns:a16="http://schemas.microsoft.com/office/drawing/2014/main" id="{98676264-59DA-B3DF-9632-AFFB634AAE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6022" y="3813194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7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7" name="Espace réservé du texte 34">
            <a:extLst>
              <a:ext uri="{FF2B5EF4-FFF2-40B4-BE49-F238E27FC236}">
                <a16:creationId xmlns:a16="http://schemas.microsoft.com/office/drawing/2014/main" id="{EAE1308D-4C70-7F91-0329-D4D3E34A02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99917" y="4595966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8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</p:spTree>
    <p:extLst>
      <p:ext uri="{BB962C8B-B14F-4D97-AF65-F5344CB8AC3E}">
        <p14:creationId xmlns:p14="http://schemas.microsoft.com/office/powerpoint/2010/main" val="1468633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5BD82B0-A154-3B3A-9F92-724F24A515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57FC698-95F7-2CB1-F4AA-98F54D408132}"/>
              </a:ext>
            </a:extLst>
          </p:cNvPr>
          <p:cNvGrpSpPr/>
          <p:nvPr userDrawn="1"/>
        </p:nvGrpSpPr>
        <p:grpSpPr>
          <a:xfrm>
            <a:off x="0" y="48359"/>
            <a:ext cx="6096000" cy="6858000"/>
            <a:chOff x="0" y="0"/>
            <a:chExt cx="6096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5762FC-0232-1550-7435-0796F3CFC1F4}"/>
                </a:ext>
              </a:extLst>
            </p:cNvPr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35C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AE6A583-3821-81CF-A97D-D9214FE63D44}"/>
                </a:ext>
              </a:extLst>
            </p:cNvPr>
            <p:cNvSpPr txBox="1"/>
            <p:nvPr userDrawn="1"/>
          </p:nvSpPr>
          <p:spPr>
            <a:xfrm>
              <a:off x="904729" y="5642892"/>
              <a:ext cx="2868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Manrope" pitchFamily="2" charset="0"/>
                </a:rPr>
                <a:t>WWW.SDE35.FR</a:t>
              </a: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42ED073-4960-256A-C1A5-062AC3CDB002}"/>
                </a:ext>
              </a:extLst>
            </p:cNvPr>
            <p:cNvSpPr/>
            <p:nvPr userDrawn="1"/>
          </p:nvSpPr>
          <p:spPr>
            <a:xfrm>
              <a:off x="638175" y="5663504"/>
              <a:ext cx="266554" cy="266554"/>
            </a:xfrm>
            <a:prstGeom prst="ellipse">
              <a:avLst/>
            </a:prstGeom>
            <a:solidFill>
              <a:srgbClr val="F7D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nrope" pitchFamily="2" charset="0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A43A8ECF-FE98-E0E8-8584-BFDF63BE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18" y="-111426"/>
            <a:ext cx="3063778" cy="2165022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C381FFA-9DE2-589E-BC5F-1E47D1257B50}"/>
              </a:ext>
            </a:extLst>
          </p:cNvPr>
          <p:cNvGrpSpPr/>
          <p:nvPr userDrawn="1"/>
        </p:nvGrpSpPr>
        <p:grpSpPr>
          <a:xfrm rot="8162927">
            <a:off x="663268" y="2306107"/>
            <a:ext cx="216366" cy="215431"/>
            <a:chOff x="3228901" y="4151086"/>
            <a:chExt cx="216366" cy="215431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73EC5E3-55BF-C1C9-B591-1092CE9AC8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28901" y="4172856"/>
              <a:ext cx="216366" cy="0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FB244D10-5805-C5E7-6B8E-D2F05CCD09A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55025" y="4151086"/>
              <a:ext cx="0" cy="215431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re 12">
            <a:extLst>
              <a:ext uri="{FF2B5EF4-FFF2-40B4-BE49-F238E27FC236}">
                <a16:creationId xmlns:a16="http://schemas.microsoft.com/office/drawing/2014/main" id="{16F6A935-0E22-C7C9-5535-7465449FC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211" y="2108976"/>
            <a:ext cx="4494498" cy="267494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fr-FR" dirty="0"/>
              <a:t>   Synthèse </a:t>
            </a:r>
            <a:br>
              <a:rPr lang="fr-FR" dirty="0"/>
            </a:br>
            <a:r>
              <a:rPr lang="fr-FR" dirty="0"/>
              <a:t>2022 </a:t>
            </a:r>
            <a:br>
              <a:rPr lang="fr-FR" dirty="0"/>
            </a:br>
            <a:r>
              <a:rPr lang="fr-FR" dirty="0"/>
              <a:t>du 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1619883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590" y="1437102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8596" y="3429001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2585" y="4147082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 1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1905" y="4763683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4">
            <a:extLst>
              <a:ext uri="{FF2B5EF4-FFF2-40B4-BE49-F238E27FC236}">
                <a16:creationId xmlns:a16="http://schemas.microsoft.com/office/drawing/2014/main" id="{D1FEA2FC-1641-4A9A-613D-2036738EE0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" y="76425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DDB5B89A-6FF9-7076-AACB-2F156B8E45B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1"/>
            <a:ext cx="6096000" cy="34289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9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6187E-357C-2DCE-DEAA-031945D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40" y="1551847"/>
            <a:ext cx="469856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4">
            <a:extLst>
              <a:ext uri="{FF2B5EF4-FFF2-40B4-BE49-F238E27FC236}">
                <a16:creationId xmlns:a16="http://schemas.microsoft.com/office/drawing/2014/main" id="{FDA69A8B-A932-322E-73E0-23BD28675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7740" y="261336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7483" y="3542447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1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FD10C55-3584-E7C0-D457-51190873A1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94717" y="3995055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Titre encadré</a:t>
            </a:r>
          </a:p>
        </p:txBody>
      </p:sp>
      <p:sp>
        <p:nvSpPr>
          <p:cNvPr id="17" name="Espace réservé du texte 34">
            <a:extLst>
              <a:ext uri="{FF2B5EF4-FFF2-40B4-BE49-F238E27FC236}">
                <a16:creationId xmlns:a16="http://schemas.microsoft.com/office/drawing/2014/main" id="{13FD878E-A08C-2189-ED8D-479B0E487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94717" y="4887305"/>
            <a:ext cx="4698563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7819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44BBBAE-9CFD-9CB6-270D-23F101BF06D5}"/>
              </a:ext>
            </a:extLst>
          </p:cNvPr>
          <p:cNvCxnSpPr>
            <a:cxnSpLocks/>
          </p:cNvCxnSpPr>
          <p:nvPr userDrawn="1"/>
        </p:nvCxnSpPr>
        <p:spPr>
          <a:xfrm>
            <a:off x="961353" y="2664416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D81F6AC-4447-D48F-48B2-0C81C11FB874}"/>
              </a:ext>
            </a:extLst>
          </p:cNvPr>
          <p:cNvCxnSpPr>
            <a:cxnSpLocks/>
          </p:cNvCxnSpPr>
          <p:nvPr userDrawn="1"/>
        </p:nvCxnSpPr>
        <p:spPr>
          <a:xfrm>
            <a:off x="961353" y="3448239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47D8A62-40AB-221A-41B5-C211B717F349}"/>
              </a:ext>
            </a:extLst>
          </p:cNvPr>
          <p:cNvCxnSpPr>
            <a:cxnSpLocks/>
          </p:cNvCxnSpPr>
          <p:nvPr userDrawn="1"/>
        </p:nvCxnSpPr>
        <p:spPr>
          <a:xfrm>
            <a:off x="967010" y="4197727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796D0A1-A7B9-CE18-0A90-06D2B6314040}"/>
              </a:ext>
            </a:extLst>
          </p:cNvPr>
          <p:cNvCxnSpPr>
            <a:cxnSpLocks/>
          </p:cNvCxnSpPr>
          <p:nvPr userDrawn="1"/>
        </p:nvCxnSpPr>
        <p:spPr>
          <a:xfrm>
            <a:off x="968016" y="4981517"/>
            <a:ext cx="1016643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E256803-8F56-1855-8973-35969354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71" t="19512" r="17550" b="24170"/>
          <a:stretch/>
        </p:blipFill>
        <p:spPr>
          <a:xfrm>
            <a:off x="9717437" y="5430936"/>
            <a:ext cx="1953491" cy="1163825"/>
          </a:xfrm>
          <a:prstGeom prst="rect">
            <a:avLst/>
          </a:prstGeom>
        </p:spPr>
      </p:pic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57731F90-4993-370A-B735-423C5582D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27105" y="2261191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6" name="Espace réservé du texte 34">
            <a:extLst>
              <a:ext uri="{FF2B5EF4-FFF2-40B4-BE49-F238E27FC236}">
                <a16:creationId xmlns:a16="http://schemas.microsoft.com/office/drawing/2014/main" id="{8BB73731-5341-FB7B-E4EA-D2E1B106E4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27105" y="3056316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27492026-5D2D-CEBA-C8BB-2FF89BD606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27105" y="3802196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12</a:t>
            </a:r>
          </a:p>
        </p:txBody>
      </p:sp>
      <p:sp>
        <p:nvSpPr>
          <p:cNvPr id="40" name="Espace réservé du texte 34">
            <a:extLst>
              <a:ext uri="{FF2B5EF4-FFF2-40B4-BE49-F238E27FC236}">
                <a16:creationId xmlns:a16="http://schemas.microsoft.com/office/drawing/2014/main" id="{C8E441EC-0429-2A3F-FA1F-205E10F54E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7105" y="4582642"/>
            <a:ext cx="530911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16</a:t>
            </a:r>
          </a:p>
        </p:txBody>
      </p:sp>
      <p:sp>
        <p:nvSpPr>
          <p:cNvPr id="46" name="Espace réservé du texte 34">
            <a:extLst>
              <a:ext uri="{FF2B5EF4-FFF2-40B4-BE49-F238E27FC236}">
                <a16:creationId xmlns:a16="http://schemas.microsoft.com/office/drawing/2014/main" id="{3CE45442-38EC-2E0A-4E8B-605D15F4E1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738" y="2233767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1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50" name="Espace réservé du texte 34">
            <a:extLst>
              <a:ext uri="{FF2B5EF4-FFF2-40B4-BE49-F238E27FC236}">
                <a16:creationId xmlns:a16="http://schemas.microsoft.com/office/drawing/2014/main" id="{CD937AF0-6CDF-7899-23FD-BF1F422A4A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2738" y="2990856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2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51" name="Espace réservé du texte 34">
            <a:extLst>
              <a:ext uri="{FF2B5EF4-FFF2-40B4-BE49-F238E27FC236}">
                <a16:creationId xmlns:a16="http://schemas.microsoft.com/office/drawing/2014/main" id="{CEFD6FD5-DB3A-43A7-FA6F-53427D945F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738" y="4543373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4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52" name="Espace réservé du texte 34">
            <a:extLst>
              <a:ext uri="{FF2B5EF4-FFF2-40B4-BE49-F238E27FC236}">
                <a16:creationId xmlns:a16="http://schemas.microsoft.com/office/drawing/2014/main" id="{54061758-F1A5-E95A-8E4C-0C9BD16F77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2738" y="3753946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3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</p:spTree>
    <p:extLst>
      <p:ext uri="{BB962C8B-B14F-4D97-AF65-F5344CB8AC3E}">
        <p14:creationId xmlns:p14="http://schemas.microsoft.com/office/powerpoint/2010/main" val="9943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44BBBAE-9CFD-9CB6-270D-23F101BF06D5}"/>
              </a:ext>
            </a:extLst>
          </p:cNvPr>
          <p:cNvCxnSpPr>
            <a:cxnSpLocks/>
          </p:cNvCxnSpPr>
          <p:nvPr userDrawn="1"/>
        </p:nvCxnSpPr>
        <p:spPr>
          <a:xfrm>
            <a:off x="961960" y="2886089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E256803-8F56-1855-8973-35969354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71" t="19512" r="17550" b="24170"/>
          <a:stretch/>
        </p:blipFill>
        <p:spPr>
          <a:xfrm>
            <a:off x="9717437" y="5430936"/>
            <a:ext cx="1953491" cy="116382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96CE4D-0959-9FA9-F7DC-C1271995E20F}"/>
              </a:ext>
            </a:extLst>
          </p:cNvPr>
          <p:cNvCxnSpPr>
            <a:cxnSpLocks/>
          </p:cNvCxnSpPr>
          <p:nvPr userDrawn="1"/>
        </p:nvCxnSpPr>
        <p:spPr>
          <a:xfrm>
            <a:off x="958900" y="3661944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DD35BF7-09FF-292A-EF62-053907972B3A}"/>
              </a:ext>
            </a:extLst>
          </p:cNvPr>
          <p:cNvCxnSpPr>
            <a:cxnSpLocks/>
          </p:cNvCxnSpPr>
          <p:nvPr userDrawn="1"/>
        </p:nvCxnSpPr>
        <p:spPr>
          <a:xfrm>
            <a:off x="958900" y="4451653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FDBFE0-13A5-3459-A93E-B9B7BEE00395}"/>
              </a:ext>
            </a:extLst>
          </p:cNvPr>
          <p:cNvCxnSpPr>
            <a:cxnSpLocks/>
          </p:cNvCxnSpPr>
          <p:nvPr userDrawn="1"/>
        </p:nvCxnSpPr>
        <p:spPr>
          <a:xfrm>
            <a:off x="958900" y="5241362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77B5337-1D25-3B2B-6B8B-F5E225671994}"/>
              </a:ext>
            </a:extLst>
          </p:cNvPr>
          <p:cNvCxnSpPr>
            <a:cxnSpLocks/>
          </p:cNvCxnSpPr>
          <p:nvPr userDrawn="1"/>
        </p:nvCxnSpPr>
        <p:spPr>
          <a:xfrm>
            <a:off x="6299082" y="2886089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E680A6-CBC9-DC9E-8CBF-2D627D20C0A8}"/>
              </a:ext>
            </a:extLst>
          </p:cNvPr>
          <p:cNvCxnSpPr>
            <a:cxnSpLocks/>
          </p:cNvCxnSpPr>
          <p:nvPr userDrawn="1"/>
        </p:nvCxnSpPr>
        <p:spPr>
          <a:xfrm>
            <a:off x="6296022" y="3661944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BEA0B-D178-2858-460F-933FFC0EC045}"/>
              </a:ext>
            </a:extLst>
          </p:cNvPr>
          <p:cNvCxnSpPr>
            <a:cxnSpLocks/>
          </p:cNvCxnSpPr>
          <p:nvPr userDrawn="1"/>
        </p:nvCxnSpPr>
        <p:spPr>
          <a:xfrm>
            <a:off x="6296022" y="4451653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AC92302-4A8B-E006-D428-A4DABE8CBD7D}"/>
              </a:ext>
            </a:extLst>
          </p:cNvPr>
          <p:cNvCxnSpPr>
            <a:cxnSpLocks/>
          </p:cNvCxnSpPr>
          <p:nvPr userDrawn="1"/>
        </p:nvCxnSpPr>
        <p:spPr>
          <a:xfrm>
            <a:off x="6296022" y="5241362"/>
            <a:ext cx="493402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34">
            <a:extLst>
              <a:ext uri="{FF2B5EF4-FFF2-40B4-BE49-F238E27FC236}">
                <a16:creationId xmlns:a16="http://schemas.microsoft.com/office/drawing/2014/main" id="{CCE221F8-8169-B32B-5D5C-DB65FE154C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2009" y="3999636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12</a:t>
            </a:r>
          </a:p>
        </p:txBody>
      </p:sp>
      <p:sp>
        <p:nvSpPr>
          <p:cNvPr id="18" name="Espace réservé du texte 34">
            <a:extLst>
              <a:ext uri="{FF2B5EF4-FFF2-40B4-BE49-F238E27FC236}">
                <a16:creationId xmlns:a16="http://schemas.microsoft.com/office/drawing/2014/main" id="{3D8986C0-111F-ACEA-E30F-E2109755E7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2009" y="3209928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:a16="http://schemas.microsoft.com/office/drawing/2014/main" id="{71EF438D-55F1-94EB-1D9B-327D824ED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2009" y="2442497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0" name="Espace réservé du texte 34">
            <a:extLst>
              <a:ext uri="{FF2B5EF4-FFF2-40B4-BE49-F238E27FC236}">
                <a16:creationId xmlns:a16="http://schemas.microsoft.com/office/drawing/2014/main" id="{82D76A2F-02B3-5AF6-37B1-19BBEAC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2009" y="4789344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16</a:t>
            </a:r>
          </a:p>
        </p:txBody>
      </p:sp>
      <p:sp>
        <p:nvSpPr>
          <p:cNvPr id="23" name="Espace réservé du texte 34">
            <a:extLst>
              <a:ext uri="{FF2B5EF4-FFF2-40B4-BE49-F238E27FC236}">
                <a16:creationId xmlns:a16="http://schemas.microsoft.com/office/drawing/2014/main" id="{F40A80AC-12B3-6A40-6A9A-408747A28A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4182" y="2434092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20</a:t>
            </a:r>
          </a:p>
        </p:txBody>
      </p:sp>
      <p:sp>
        <p:nvSpPr>
          <p:cNvPr id="25" name="Espace réservé du texte 34">
            <a:extLst>
              <a:ext uri="{FF2B5EF4-FFF2-40B4-BE49-F238E27FC236}">
                <a16:creationId xmlns:a16="http://schemas.microsoft.com/office/drawing/2014/main" id="{A869E778-907A-DF3C-3BB8-D9149543E6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02191" y="3216873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24</a:t>
            </a:r>
          </a:p>
        </p:txBody>
      </p:sp>
      <p:sp>
        <p:nvSpPr>
          <p:cNvPr id="29" name="Espace réservé du texte 34">
            <a:extLst>
              <a:ext uri="{FF2B5EF4-FFF2-40B4-BE49-F238E27FC236}">
                <a16:creationId xmlns:a16="http://schemas.microsoft.com/office/drawing/2014/main" id="{7CA4FB51-3DAF-A004-44F5-FA92EF1175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02191" y="3999636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28</a:t>
            </a:r>
          </a:p>
        </p:txBody>
      </p:sp>
      <p:sp>
        <p:nvSpPr>
          <p:cNvPr id="30" name="Espace réservé du texte 34">
            <a:extLst>
              <a:ext uri="{FF2B5EF4-FFF2-40B4-BE49-F238E27FC236}">
                <a16:creationId xmlns:a16="http://schemas.microsoft.com/office/drawing/2014/main" id="{0A489D57-7200-F080-E4C7-7CB4F7DCAF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702191" y="4789344"/>
            <a:ext cx="530911" cy="438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32</a:t>
            </a:r>
          </a:p>
        </p:txBody>
      </p:sp>
      <p:sp>
        <p:nvSpPr>
          <p:cNvPr id="40" name="Espace réservé du texte 34">
            <a:extLst>
              <a:ext uri="{FF2B5EF4-FFF2-40B4-BE49-F238E27FC236}">
                <a16:creationId xmlns:a16="http://schemas.microsoft.com/office/drawing/2014/main" id="{592533BE-508F-EE98-FE89-FC6F5B935E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98" y="2240693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1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1" name="Espace réservé du texte 34">
            <a:extLst>
              <a:ext uri="{FF2B5EF4-FFF2-40B4-BE49-F238E27FC236}">
                <a16:creationId xmlns:a16="http://schemas.microsoft.com/office/drawing/2014/main" id="{B1B72E7F-517C-424A-0F42-26477A52A6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98" y="3016547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2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2" name="Espace réservé du texte 34">
            <a:extLst>
              <a:ext uri="{FF2B5EF4-FFF2-40B4-BE49-F238E27FC236}">
                <a16:creationId xmlns:a16="http://schemas.microsoft.com/office/drawing/2014/main" id="{C5ABB815-05C6-5AE9-5914-EB69E9B1D8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8898" y="3813194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3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3" name="Espace réservé du texte 34">
            <a:extLst>
              <a:ext uri="{FF2B5EF4-FFF2-40B4-BE49-F238E27FC236}">
                <a16:creationId xmlns:a16="http://schemas.microsoft.com/office/drawing/2014/main" id="{4B8EB9C0-CF5A-E7F8-DF51-8649183FB1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2793" y="4595966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4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4" name="Espace réservé du texte 34">
            <a:extLst>
              <a:ext uri="{FF2B5EF4-FFF2-40B4-BE49-F238E27FC236}">
                <a16:creationId xmlns:a16="http://schemas.microsoft.com/office/drawing/2014/main" id="{D8319D58-68CF-63C8-81CD-515AD952E5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96022" y="2240693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5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5" name="Espace réservé du texte 34">
            <a:extLst>
              <a:ext uri="{FF2B5EF4-FFF2-40B4-BE49-F238E27FC236}">
                <a16:creationId xmlns:a16="http://schemas.microsoft.com/office/drawing/2014/main" id="{859A0CD5-6001-5D25-668D-B287EC4575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6022" y="3016547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6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6" name="Espace réservé du texte 34">
            <a:extLst>
              <a:ext uri="{FF2B5EF4-FFF2-40B4-BE49-F238E27FC236}">
                <a16:creationId xmlns:a16="http://schemas.microsoft.com/office/drawing/2014/main" id="{98676264-59DA-B3DF-9632-AFFB634AAE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6022" y="3813194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7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  <p:sp>
        <p:nvSpPr>
          <p:cNvPr id="47" name="Espace réservé du texte 34">
            <a:extLst>
              <a:ext uri="{FF2B5EF4-FFF2-40B4-BE49-F238E27FC236}">
                <a16:creationId xmlns:a16="http://schemas.microsoft.com/office/drawing/2014/main" id="{EAE1308D-4C70-7F91-0329-D4D3E34A02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99917" y="4595966"/>
            <a:ext cx="3619167" cy="638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8 : </a:t>
            </a:r>
            <a:r>
              <a:rPr lang="fr-FR" dirty="0" err="1"/>
              <a:t>lorem</a:t>
            </a:r>
            <a:r>
              <a:rPr lang="fr-FR" dirty="0"/>
              <a:t> ipsum </a:t>
            </a:r>
          </a:p>
        </p:txBody>
      </p:sp>
    </p:spTree>
    <p:extLst>
      <p:ext uri="{BB962C8B-B14F-4D97-AF65-F5344CB8AC3E}">
        <p14:creationId xmlns:p14="http://schemas.microsoft.com/office/powerpoint/2010/main" val="19835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1606AA3-A275-3E24-64A3-1DF5EF6FB230}"/>
              </a:ext>
            </a:extLst>
          </p:cNvPr>
          <p:cNvGrpSpPr/>
          <p:nvPr userDrawn="1"/>
        </p:nvGrpSpPr>
        <p:grpSpPr>
          <a:xfrm rot="8162927">
            <a:off x="1129856" y="2644258"/>
            <a:ext cx="216366" cy="215431"/>
            <a:chOff x="3228901" y="4151086"/>
            <a:chExt cx="216366" cy="215431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397E48FE-5FD8-3E4B-4536-B481A971CC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28901" y="4172856"/>
              <a:ext cx="216366" cy="0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7E30E507-3307-1CEC-4278-824D2DF7AC6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55025" y="4151086"/>
              <a:ext cx="0" cy="215431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re 9">
            <a:extLst>
              <a:ext uri="{FF2B5EF4-FFF2-40B4-BE49-F238E27FC236}">
                <a16:creationId xmlns:a16="http://schemas.microsoft.com/office/drawing/2014/main" id="{D56BC62F-7475-AAB8-D5B3-C36154698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329" y="313026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lang="fr-FR" sz="4400" b="1" dirty="0">
                <a:solidFill>
                  <a:srgbClr val="FFFFFF"/>
                </a:solidFill>
                <a:effectLst/>
                <a:latin typeface="Manrope" pitchFamily="2" charset="0"/>
              </a:rPr>
              <a:t>Réduire ses consommations énergétiques </a:t>
            </a:r>
            <a:endParaRPr lang="fr-FR" sz="800" dirty="0">
              <a:effectLst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9B58850-0B29-8515-D7D8-6497A451F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0329" y="2462216"/>
            <a:ext cx="5073650" cy="70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303135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6187E-357C-2DCE-DEAA-031945D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40" y="1551848"/>
            <a:ext cx="1001892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4">
            <a:extLst>
              <a:ext uri="{FF2B5EF4-FFF2-40B4-BE49-F238E27FC236}">
                <a16:creationId xmlns:a16="http://schemas.microsoft.com/office/drawing/2014/main" id="{274BB839-71D2-F690-BC2A-95300E0D49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6540" y="2598378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texte 34">
            <a:extLst>
              <a:ext uri="{FF2B5EF4-FFF2-40B4-BE49-F238E27FC236}">
                <a16:creationId xmlns:a16="http://schemas.microsoft.com/office/drawing/2014/main" id="{53F398E9-2056-3BE4-1BC3-87339CE696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86540" y="3773228"/>
            <a:ext cx="4703378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34">
            <a:extLst>
              <a:ext uri="{FF2B5EF4-FFF2-40B4-BE49-F238E27FC236}">
                <a16:creationId xmlns:a16="http://schemas.microsoft.com/office/drawing/2014/main" id="{B6933861-BFBF-B8FD-3CD2-9D2C4D43E7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2081" y="3761518"/>
            <a:ext cx="4703379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5832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6187E-357C-2DCE-DEAA-031945D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86" y="1551848"/>
            <a:ext cx="627971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4">
            <a:extLst>
              <a:ext uri="{FF2B5EF4-FFF2-40B4-BE49-F238E27FC236}">
                <a16:creationId xmlns:a16="http://schemas.microsoft.com/office/drawing/2014/main" id="{FDA69A8B-A932-322E-73E0-23BD28675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8826" y="2658338"/>
            <a:ext cx="756374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19438" y="3761518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34">
            <a:extLst>
              <a:ext uri="{FF2B5EF4-FFF2-40B4-BE49-F238E27FC236}">
                <a16:creationId xmlns:a16="http://schemas.microsoft.com/office/drawing/2014/main" id="{BD69AF2D-5115-C0B3-D127-977AEE31F9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1442" y="4407908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8905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6187E-357C-2DCE-DEAA-031945D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40" y="1551847"/>
            <a:ext cx="469856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4">
            <a:extLst>
              <a:ext uri="{FF2B5EF4-FFF2-40B4-BE49-F238E27FC236}">
                <a16:creationId xmlns:a16="http://schemas.microsoft.com/office/drawing/2014/main" id="{FDA69A8B-A932-322E-73E0-23BD28675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7740" y="2613368"/>
            <a:ext cx="4698564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34">
            <a:extLst>
              <a:ext uri="{FF2B5EF4-FFF2-40B4-BE49-F238E27FC236}">
                <a16:creationId xmlns:a16="http://schemas.microsoft.com/office/drawing/2014/main" id="{9904155C-EF51-A091-4963-481A7ECEB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7740" y="3556911"/>
            <a:ext cx="4456826" cy="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575756"/>
                </a:solidFill>
                <a:latin typeface="Manrope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5AFE781-02E0-41FF-E6AF-97EB25576D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80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2749FD3-4473-6C76-2DE2-AB6FBDB470BA}"/>
              </a:ext>
            </a:extLst>
          </p:cNvPr>
          <p:cNvGrpSpPr/>
          <p:nvPr userDrawn="1"/>
        </p:nvGrpSpPr>
        <p:grpSpPr>
          <a:xfrm>
            <a:off x="748098" y="4537765"/>
            <a:ext cx="66977" cy="128158"/>
            <a:chOff x="1234894" y="2739602"/>
            <a:chExt cx="66977" cy="128158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00BC885-6849-1437-CF22-68AFF09BE2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D24FAF43-8D45-C897-5FCD-CEA80B787FA0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05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4722B747-4CE5-E84F-ADBA-0A4FFC8DAE9B}"/>
              </a:ext>
            </a:extLst>
          </p:cNvPr>
          <p:cNvGrpSpPr/>
          <p:nvPr userDrawn="1"/>
        </p:nvGrpSpPr>
        <p:grpSpPr>
          <a:xfrm>
            <a:off x="815077" y="890495"/>
            <a:ext cx="66977" cy="128158"/>
            <a:chOff x="1234894" y="2739602"/>
            <a:chExt cx="66977" cy="128158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0F93D55-17D2-46B8-A511-9B1A3261A8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DF714799-B8D8-F95B-F0B2-759553A75880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008D600-62AD-A8A2-95F5-ECD073BFC6D0}"/>
              </a:ext>
            </a:extLst>
          </p:cNvPr>
          <p:cNvSpPr/>
          <p:nvPr userDrawn="1"/>
        </p:nvSpPr>
        <p:spPr>
          <a:xfrm>
            <a:off x="6096000" y="-6665"/>
            <a:ext cx="6096000" cy="3429000"/>
          </a:xfrm>
          <a:prstGeom prst="rect">
            <a:avLst/>
          </a:prstGeom>
          <a:solidFill>
            <a:srgbClr val="35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2749FD3-4473-6C76-2DE2-AB6FBDB470BA}"/>
              </a:ext>
            </a:extLst>
          </p:cNvPr>
          <p:cNvGrpSpPr/>
          <p:nvPr userDrawn="1"/>
        </p:nvGrpSpPr>
        <p:grpSpPr>
          <a:xfrm>
            <a:off x="748098" y="4537765"/>
            <a:ext cx="66977" cy="128158"/>
            <a:chOff x="1234894" y="2739602"/>
            <a:chExt cx="66977" cy="128158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00BC885-6849-1437-CF22-68AFF09BE2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D24FAF43-8D45-C897-5FCD-CEA80B787FA0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0DD631C-7337-432E-E988-A8ABF48A8BF2}"/>
              </a:ext>
            </a:extLst>
          </p:cNvPr>
          <p:cNvSpPr/>
          <p:nvPr userDrawn="1"/>
        </p:nvSpPr>
        <p:spPr>
          <a:xfrm>
            <a:off x="0" y="3428999"/>
            <a:ext cx="6096000" cy="3429002"/>
          </a:xfrm>
          <a:prstGeom prst="rect">
            <a:avLst/>
          </a:prstGeom>
          <a:solidFill>
            <a:srgbClr val="E0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E5853F1-2F1E-596A-A0F1-44D010B2A451}"/>
              </a:ext>
            </a:extLst>
          </p:cNvPr>
          <p:cNvGrpSpPr/>
          <p:nvPr userDrawn="1"/>
        </p:nvGrpSpPr>
        <p:grpSpPr>
          <a:xfrm>
            <a:off x="6813109" y="855757"/>
            <a:ext cx="66977" cy="128158"/>
            <a:chOff x="1234894" y="2739602"/>
            <a:chExt cx="66977" cy="128158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BE69ECB9-0692-0712-3CB2-43C758F9784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BC26689A-CF54-8378-8CFC-416E1273F6C3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7204259D-8117-6038-80C5-6591CAF4A036}"/>
              </a:ext>
            </a:extLst>
          </p:cNvPr>
          <p:cNvGrpSpPr/>
          <p:nvPr userDrawn="1"/>
        </p:nvGrpSpPr>
        <p:grpSpPr>
          <a:xfrm>
            <a:off x="815076" y="4492596"/>
            <a:ext cx="66977" cy="128158"/>
            <a:chOff x="1234894" y="2739602"/>
            <a:chExt cx="66977" cy="128158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8CBB911-BD2B-B305-F112-022159B596A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798D985-D040-36A7-21D7-A307DEBF133D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3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2749FD3-4473-6C76-2DE2-AB6FBDB470BA}"/>
              </a:ext>
            </a:extLst>
          </p:cNvPr>
          <p:cNvGrpSpPr/>
          <p:nvPr userDrawn="1"/>
        </p:nvGrpSpPr>
        <p:grpSpPr>
          <a:xfrm>
            <a:off x="6560241" y="4347179"/>
            <a:ext cx="66977" cy="128158"/>
            <a:chOff x="1234894" y="2739602"/>
            <a:chExt cx="66977" cy="128158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00BC885-6849-1437-CF22-68AFF09BE2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D24FAF43-8D45-C897-5FCD-CEA80B787FA0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E5853F1-2F1E-596A-A0F1-44D010B2A451}"/>
              </a:ext>
            </a:extLst>
          </p:cNvPr>
          <p:cNvGrpSpPr/>
          <p:nvPr userDrawn="1"/>
        </p:nvGrpSpPr>
        <p:grpSpPr>
          <a:xfrm>
            <a:off x="6813109" y="855757"/>
            <a:ext cx="66977" cy="128158"/>
            <a:chOff x="1234894" y="2739602"/>
            <a:chExt cx="66977" cy="128158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BE69ECB9-0692-0712-3CB2-43C758F9784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BC26689A-CF54-8378-8CFC-416E1273F6C3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7204259D-8117-6038-80C5-6591CAF4A036}"/>
              </a:ext>
            </a:extLst>
          </p:cNvPr>
          <p:cNvGrpSpPr/>
          <p:nvPr userDrawn="1"/>
        </p:nvGrpSpPr>
        <p:grpSpPr>
          <a:xfrm>
            <a:off x="6746130" y="4298270"/>
            <a:ext cx="66977" cy="128158"/>
            <a:chOff x="1234894" y="2739602"/>
            <a:chExt cx="66977" cy="128158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8CBB911-BD2B-B305-F112-022159B596A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798D985-D040-36A7-21D7-A307DEBF133D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41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2749FD3-4473-6C76-2DE2-AB6FBDB470BA}"/>
              </a:ext>
            </a:extLst>
          </p:cNvPr>
          <p:cNvGrpSpPr/>
          <p:nvPr userDrawn="1"/>
        </p:nvGrpSpPr>
        <p:grpSpPr>
          <a:xfrm>
            <a:off x="6560241" y="4347179"/>
            <a:ext cx="66977" cy="128158"/>
            <a:chOff x="1234894" y="2739602"/>
            <a:chExt cx="66977" cy="128158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00BC885-6849-1437-CF22-68AFF09BE2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D24FAF43-8D45-C897-5FCD-CEA80B787FA0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2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FFF09-B699-4312-A8AE-D975B730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7BB275-77DA-4B46-8415-F08CB5C7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F50A9-0957-4FD6-9166-3FA5D30AA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5824-3170-4FA6-8237-10898455B580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80086C-12E1-483F-9C30-60B936A30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ABD08-473C-4936-9AB4-BAE6F3B0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A39B-BA81-4D00-8AC4-561BD7070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63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AFB092-21FB-AE3B-742B-81368F41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61" y="15518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1</a:t>
            </a:r>
          </a:p>
        </p:txBody>
      </p:sp>
    </p:spTree>
    <p:extLst>
      <p:ext uri="{BB962C8B-B14F-4D97-AF65-F5344CB8AC3E}">
        <p14:creationId xmlns:p14="http://schemas.microsoft.com/office/powerpoint/2010/main" val="25597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6" r:id="rId4"/>
    <p:sldLayoutId id="21474837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91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0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0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C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73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AFB092-21FB-AE3B-742B-81368F41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61" y="15518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1</a:t>
            </a:r>
          </a:p>
        </p:txBody>
      </p:sp>
    </p:spTree>
    <p:extLst>
      <p:ext uri="{BB962C8B-B14F-4D97-AF65-F5344CB8AC3E}">
        <p14:creationId xmlns:p14="http://schemas.microsoft.com/office/powerpoint/2010/main" val="149634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itre 1">
            <a:extLst>
              <a:ext uri="{FF2B5EF4-FFF2-40B4-BE49-F238E27FC236}">
                <a16:creationId xmlns:a16="http://schemas.microsoft.com/office/drawing/2014/main" id="{4E2A5B9A-D85E-8C45-4211-9766704D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61" y="15518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1</a:t>
            </a:r>
          </a:p>
        </p:txBody>
      </p:sp>
    </p:spTree>
    <p:extLst>
      <p:ext uri="{BB962C8B-B14F-4D97-AF65-F5344CB8AC3E}">
        <p14:creationId xmlns:p14="http://schemas.microsoft.com/office/powerpoint/2010/main" val="30716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A60676A0-4404-6D1B-6CF2-C705EA8A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61" y="15518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1</a:t>
            </a:r>
          </a:p>
        </p:txBody>
      </p:sp>
    </p:spTree>
    <p:extLst>
      <p:ext uri="{BB962C8B-B14F-4D97-AF65-F5344CB8AC3E}">
        <p14:creationId xmlns:p14="http://schemas.microsoft.com/office/powerpoint/2010/main" val="20695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A60676A0-4404-6D1B-6CF2-C705EA8A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61" y="1551848"/>
            <a:ext cx="4691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1</a:t>
            </a:r>
          </a:p>
        </p:txBody>
      </p:sp>
    </p:spTree>
    <p:extLst>
      <p:ext uri="{BB962C8B-B14F-4D97-AF65-F5344CB8AC3E}">
        <p14:creationId xmlns:p14="http://schemas.microsoft.com/office/powerpoint/2010/main" val="390403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75756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0">
            <a:extLst>
              <a:ext uri="{FF2B5EF4-FFF2-40B4-BE49-F238E27FC236}">
                <a16:creationId xmlns:a16="http://schemas.microsoft.com/office/drawing/2014/main" id="{B22A12DB-263A-7647-EC26-CDC612EEF13E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Cliquez sur l'icône pour ajouter une image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B009045-B7A1-9974-87D4-2DB6CA2B0778}"/>
              </a:ext>
            </a:extLst>
          </p:cNvPr>
          <p:cNvGrpSpPr/>
          <p:nvPr/>
        </p:nvGrpSpPr>
        <p:grpSpPr>
          <a:xfrm>
            <a:off x="0" y="-1"/>
            <a:ext cx="7576457" cy="6957391"/>
            <a:chOff x="0" y="9797"/>
            <a:chExt cx="6096000" cy="6858000"/>
          </a:xfrm>
          <a:solidFill>
            <a:srgbClr val="9B639A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564466-4E77-37E7-6BD7-A2EA30F781D7}"/>
                </a:ext>
              </a:extLst>
            </p:cNvPr>
            <p:cNvSpPr/>
            <p:nvPr userDrawn="1"/>
          </p:nvSpPr>
          <p:spPr>
            <a:xfrm>
              <a:off x="0" y="9797"/>
              <a:ext cx="6096000" cy="6858000"/>
            </a:xfrm>
            <a:prstGeom prst="rect">
              <a:avLst/>
            </a:prstGeom>
            <a:solidFill>
              <a:srgbClr val="726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80B55A-CEBB-6727-BA11-DA0A40E01467}"/>
                </a:ext>
              </a:extLst>
            </p:cNvPr>
            <p:cNvSpPr txBox="1"/>
            <p:nvPr userDrawn="1"/>
          </p:nvSpPr>
          <p:spPr>
            <a:xfrm>
              <a:off x="904729" y="5642892"/>
              <a:ext cx="5067922" cy="303380"/>
            </a:xfrm>
            <a:prstGeom prst="rect">
              <a:avLst/>
            </a:prstGeom>
            <a:solidFill>
              <a:srgbClr val="72649B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Manrope" pitchFamily="2" charset="0"/>
                </a:rPr>
                <a:t>15 septembre 2025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99C7C49-FFDC-938F-9C99-E0669C115E43}"/>
                </a:ext>
              </a:extLst>
            </p:cNvPr>
            <p:cNvSpPr/>
            <p:nvPr userDrawn="1"/>
          </p:nvSpPr>
          <p:spPr>
            <a:xfrm>
              <a:off x="638175" y="5663504"/>
              <a:ext cx="266554" cy="266554"/>
            </a:xfrm>
            <a:prstGeom prst="ellipse">
              <a:avLst/>
            </a:prstGeom>
            <a:solidFill>
              <a:srgbClr val="35C4C9"/>
            </a:solidFill>
            <a:ln>
              <a:solidFill>
                <a:srgbClr val="35C4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nrope" pitchFamily="2" charset="0"/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6E438F92-672A-3457-B796-4921B2793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1" y="-121881"/>
            <a:ext cx="3063778" cy="2165022"/>
          </a:xfrm>
          <a:prstGeom prst="rect">
            <a:avLst/>
          </a:prstGeom>
        </p:spPr>
      </p:pic>
      <p:sp>
        <p:nvSpPr>
          <p:cNvPr id="10" name="Titre 12">
            <a:extLst>
              <a:ext uri="{FF2B5EF4-FFF2-40B4-BE49-F238E27FC236}">
                <a16:creationId xmlns:a16="http://schemas.microsoft.com/office/drawing/2014/main" id="{17F3FF3D-6DC7-71D1-05CB-B211D648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9" y="2053596"/>
            <a:ext cx="7063992" cy="331116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54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fr-FR" sz="4400" dirty="0"/>
              <a:t>   </a:t>
            </a:r>
            <a:r>
              <a:rPr lang="fr-FR" sz="3600" dirty="0"/>
              <a:t>Accompagnement SERENE sur la rénovation énergétique de l’école « Les </a:t>
            </a:r>
            <a:r>
              <a:rPr lang="fr-FR" sz="3600" dirty="0" err="1"/>
              <a:t>Boschaux</a:t>
            </a:r>
            <a:r>
              <a:rPr lang="fr-FR" sz="3600" dirty="0"/>
              <a:t> »</a:t>
            </a:r>
            <a:br>
              <a:rPr lang="fr-FR" sz="3600" dirty="0"/>
            </a:br>
            <a:r>
              <a:rPr lang="fr-FR" sz="3600" dirty="0"/>
              <a:t>Saint Armel</a:t>
            </a:r>
            <a:endParaRPr lang="fr-FR" sz="3600" dirty="0">
              <a:solidFill>
                <a:srgbClr val="35C4C9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753AE47-BD29-A53F-5E51-0246072DCB5C}"/>
              </a:ext>
            </a:extLst>
          </p:cNvPr>
          <p:cNvGrpSpPr/>
          <p:nvPr/>
        </p:nvGrpSpPr>
        <p:grpSpPr>
          <a:xfrm rot="8162927">
            <a:off x="303128" y="2327080"/>
            <a:ext cx="216366" cy="215431"/>
            <a:chOff x="3228901" y="4151086"/>
            <a:chExt cx="216366" cy="215431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ABCFF30-C560-D22B-6317-41136764E4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28901" y="4172856"/>
              <a:ext cx="216366" cy="0"/>
            </a:xfrm>
            <a:prstGeom prst="line">
              <a:avLst/>
            </a:prstGeom>
            <a:ln w="53975">
              <a:solidFill>
                <a:srgbClr val="35C4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58F48CF-4099-77EB-E04F-2F7E1393DB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55025" y="4151086"/>
              <a:ext cx="0" cy="215431"/>
            </a:xfrm>
            <a:prstGeom prst="line">
              <a:avLst/>
            </a:prstGeom>
            <a:ln w="53975">
              <a:solidFill>
                <a:srgbClr val="35C4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F62F379-C1B0-452F-AF64-343D8968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54" y="550358"/>
            <a:ext cx="2666121" cy="8352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EA406A-53DF-41EE-BE48-FDA268989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614" y="-1"/>
            <a:ext cx="3922520" cy="68909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EC117E-F368-4C16-AFDF-50DDC695C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457" y="-1"/>
            <a:ext cx="4785120" cy="70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A410412-BA09-4F2F-A14F-0CC6D11041D5}"/>
              </a:ext>
            </a:extLst>
          </p:cNvPr>
          <p:cNvSpPr/>
          <p:nvPr/>
        </p:nvSpPr>
        <p:spPr>
          <a:xfrm>
            <a:off x="6096233" y="3425895"/>
            <a:ext cx="6096000" cy="3429000"/>
          </a:xfrm>
          <a:prstGeom prst="rect">
            <a:avLst/>
          </a:prstGeom>
          <a:solidFill>
            <a:srgbClr val="35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0A4A3-5AE3-A2DD-6F69-B6321DC01440}"/>
              </a:ext>
            </a:extLst>
          </p:cNvPr>
          <p:cNvSpPr/>
          <p:nvPr/>
        </p:nvSpPr>
        <p:spPr>
          <a:xfrm>
            <a:off x="6095600" y="0"/>
            <a:ext cx="6096000" cy="3429000"/>
          </a:xfrm>
          <a:prstGeom prst="rect">
            <a:avLst/>
          </a:prstGeom>
          <a:solidFill>
            <a:srgbClr val="35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452203-72D5-9939-A327-586226D386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0853" y="242183"/>
            <a:ext cx="5520768" cy="604410"/>
          </a:xfrm>
        </p:spPr>
        <p:txBody>
          <a:bodyPr>
            <a:normAutofit/>
          </a:bodyPr>
          <a:lstStyle/>
          <a:p>
            <a:r>
              <a:rPr lang="fr-FR" sz="2000" b="1" dirty="0"/>
              <a:t>Un accompagnement technique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41DAA30-356C-0A10-B888-47AC2D474F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14994" y="274915"/>
            <a:ext cx="4075611" cy="438144"/>
          </a:xfrm>
        </p:spPr>
        <p:txBody>
          <a:bodyPr>
            <a:normAutofit fontScale="92500"/>
          </a:bodyPr>
          <a:lstStyle/>
          <a:p>
            <a:r>
              <a:rPr lang="fr-FR" dirty="0"/>
              <a:t>Grands Principes financiers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41C2762-AA85-2036-D2FB-E5E0D2A24EC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01877" y="970546"/>
            <a:ext cx="5188728" cy="2138489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Mutualisation du financement de travaux de rénovation à l’échelle du SDE35 : </a:t>
            </a:r>
          </a:p>
          <a:p>
            <a:r>
              <a:rPr lang="fr-FR" dirty="0"/>
              <a:t>- </a:t>
            </a:r>
            <a:r>
              <a:rPr lang="fr-FR" b="1" dirty="0"/>
              <a:t>Recherche de financements extérieurs </a:t>
            </a:r>
            <a:r>
              <a:rPr lang="fr-FR" dirty="0"/>
              <a:t>: subventions et avances remboursables</a:t>
            </a:r>
          </a:p>
          <a:p>
            <a:r>
              <a:rPr lang="fr-FR" dirty="0"/>
              <a:t>- </a:t>
            </a:r>
            <a:r>
              <a:rPr lang="fr-FR" b="1" dirty="0"/>
              <a:t>Portage des emprunts</a:t>
            </a:r>
            <a:r>
              <a:rPr lang="fr-FR" dirty="0"/>
              <a:t> : contractualisation avec les collectivités avec une offre sans distinction des sources de financement</a:t>
            </a:r>
          </a:p>
          <a:p>
            <a:endParaRPr lang="fr-FR" sz="14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992CD28-A126-FABC-C5AC-21BD8B5F887E}"/>
              </a:ext>
            </a:extLst>
          </p:cNvPr>
          <p:cNvGrpSpPr/>
          <p:nvPr/>
        </p:nvGrpSpPr>
        <p:grpSpPr>
          <a:xfrm>
            <a:off x="6466853" y="1030225"/>
            <a:ext cx="66977" cy="128158"/>
            <a:chOff x="1234894" y="2739602"/>
            <a:chExt cx="66977" cy="128158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02496759-DA60-835D-C3D1-5603204E28F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518B62C-C532-E142-830D-D528E345DA4E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862E5D3-80F1-4A88-ABFF-A2FFA224CED6}"/>
              </a:ext>
            </a:extLst>
          </p:cNvPr>
          <p:cNvSpPr txBox="1">
            <a:spLocks/>
          </p:cNvSpPr>
          <p:nvPr/>
        </p:nvSpPr>
        <p:spPr>
          <a:xfrm>
            <a:off x="6663222" y="3089797"/>
            <a:ext cx="5188728" cy="1327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Remboursement différé des annuités </a:t>
            </a:r>
            <a:r>
              <a:rPr lang="fr-FR" dirty="0"/>
              <a:t>après la mise en service de la rénovation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BB7088A-DDA2-45F1-AA59-E6473BE50C04}"/>
              </a:ext>
            </a:extLst>
          </p:cNvPr>
          <p:cNvGrpSpPr/>
          <p:nvPr/>
        </p:nvGrpSpPr>
        <p:grpSpPr>
          <a:xfrm>
            <a:off x="6449771" y="3170207"/>
            <a:ext cx="66977" cy="128158"/>
            <a:chOff x="1234894" y="2739602"/>
            <a:chExt cx="66977" cy="128158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D3D21C1D-7DC0-4490-A7A6-1992EFCCDB0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89A22D2-677E-4467-B814-F5061B3DB882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Image 42">
            <a:extLst>
              <a:ext uri="{FF2B5EF4-FFF2-40B4-BE49-F238E27FC236}">
                <a16:creationId xmlns:a16="http://schemas.microsoft.com/office/drawing/2014/main" id="{F41F8526-04EC-4788-A16D-BE251DF0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37" y="226890"/>
            <a:ext cx="494717" cy="4968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054BA71-0ADC-489C-96C8-8593218D8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504" y="161365"/>
            <a:ext cx="549376" cy="55169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BAF6F0B9-8B0E-44FA-A548-D2938324D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819" y="172560"/>
            <a:ext cx="519058" cy="521248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6CD54343-5E20-42DC-800A-59D3D4941DBE}"/>
              </a:ext>
            </a:extLst>
          </p:cNvPr>
          <p:cNvGrpSpPr/>
          <p:nvPr/>
        </p:nvGrpSpPr>
        <p:grpSpPr>
          <a:xfrm rot="8162927">
            <a:off x="203441" y="293932"/>
            <a:ext cx="216366" cy="215431"/>
            <a:chOff x="3228901" y="4151086"/>
            <a:chExt cx="216366" cy="215431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494F6F31-E379-424A-8FCF-600BBE10BE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28901" y="4172856"/>
              <a:ext cx="216366" cy="0"/>
            </a:xfrm>
            <a:prstGeom prst="line">
              <a:avLst/>
            </a:prstGeom>
            <a:ln w="53975">
              <a:solidFill>
                <a:srgbClr val="35C4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B19A3ABF-D622-4880-BC2D-AD1A9529AC1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55025" y="4151086"/>
              <a:ext cx="0" cy="215431"/>
            </a:xfrm>
            <a:prstGeom prst="line">
              <a:avLst/>
            </a:prstGeom>
            <a:ln w="53975">
              <a:solidFill>
                <a:srgbClr val="35C4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1CAB96D3-052B-413D-80C7-C4BC65502EE2}"/>
              </a:ext>
            </a:extLst>
          </p:cNvPr>
          <p:cNvSpPr txBox="1">
            <a:spLocks/>
          </p:cNvSpPr>
          <p:nvPr/>
        </p:nvSpPr>
        <p:spPr>
          <a:xfrm>
            <a:off x="6663222" y="4973555"/>
            <a:ext cx="5332640" cy="606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6D874165-2DAD-4DD4-BD15-5DC7C305A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046" y="49118"/>
            <a:ext cx="982332" cy="797475"/>
          </a:xfrm>
          <a:prstGeom prst="rect">
            <a:avLst/>
          </a:prstGeom>
        </p:spPr>
      </p:pic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567AED1-B0F0-49CD-A9EE-A428F1F9EAB7}"/>
              </a:ext>
            </a:extLst>
          </p:cNvPr>
          <p:cNvSpPr txBox="1">
            <a:spLocks/>
          </p:cNvSpPr>
          <p:nvPr/>
        </p:nvSpPr>
        <p:spPr>
          <a:xfrm>
            <a:off x="6699215" y="3693513"/>
            <a:ext cx="5332640" cy="1327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Financement des intérêts de la dette </a:t>
            </a:r>
            <a:r>
              <a:rPr lang="fr-FR" dirty="0"/>
              <a:t>par le SDE35 sans répercutions aux communes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EDE74F24-FAAC-4C1C-9B65-D78F46A7DCAC}"/>
              </a:ext>
            </a:extLst>
          </p:cNvPr>
          <p:cNvGrpSpPr/>
          <p:nvPr/>
        </p:nvGrpSpPr>
        <p:grpSpPr>
          <a:xfrm>
            <a:off x="6469357" y="3773686"/>
            <a:ext cx="66977" cy="128158"/>
            <a:chOff x="1234894" y="2739602"/>
            <a:chExt cx="66977" cy="128158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E2E0F629-58C6-426A-B9F7-B4DB671F37E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C9DEAC2C-EE90-4C8C-B835-3C23622402C7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31C00AE4-A5AE-4E5C-9634-F276DBFC97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194"/>
          <a:stretch/>
        </p:blipFill>
        <p:spPr>
          <a:xfrm>
            <a:off x="749712" y="840765"/>
            <a:ext cx="4289679" cy="3233457"/>
          </a:xfrm>
          <a:prstGeom prst="rect">
            <a:avLst/>
          </a:prstGeom>
        </p:spPr>
      </p:pic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27B61AAF-8D63-4792-A525-1094CF931061}"/>
              </a:ext>
            </a:extLst>
          </p:cNvPr>
          <p:cNvSpPr txBox="1">
            <a:spLocks/>
          </p:cNvSpPr>
          <p:nvPr/>
        </p:nvSpPr>
        <p:spPr>
          <a:xfrm>
            <a:off x="6701877" y="4357457"/>
            <a:ext cx="5332640" cy="1327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b="1" dirty="0"/>
              <a:t>Financement des travaux énergétiques, induits et de mise en conformité réglementaire</a:t>
            </a:r>
            <a:r>
              <a:rPr lang="fr-FR" dirty="0"/>
              <a:t>. Les travaux connexes (travaux sans lien avec la performance énergétique du site) sont à la charge de la collectivité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  <a:defRPr/>
            </a:pPr>
            <a:endParaRPr lang="fr-FR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27100734-BF63-4CE4-82DF-6D303D163A8E}"/>
              </a:ext>
            </a:extLst>
          </p:cNvPr>
          <p:cNvGrpSpPr/>
          <p:nvPr/>
        </p:nvGrpSpPr>
        <p:grpSpPr>
          <a:xfrm>
            <a:off x="6472019" y="4437630"/>
            <a:ext cx="66977" cy="128158"/>
            <a:chOff x="1234894" y="2739602"/>
            <a:chExt cx="66977" cy="128158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52D312AC-4360-48C1-B8B6-2CA233C841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D2C815A-A037-4C66-B59D-63932E12F21B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DC995FA8-C961-4745-B46B-9E8E76A32ABC}"/>
              </a:ext>
            </a:extLst>
          </p:cNvPr>
          <p:cNvSpPr txBox="1">
            <a:spLocks/>
          </p:cNvSpPr>
          <p:nvPr/>
        </p:nvSpPr>
        <p:spPr>
          <a:xfrm>
            <a:off x="374161" y="4769553"/>
            <a:ext cx="5782286" cy="100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575756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Portage technique de l’ensemble de l’opération (travaux énergétique et travaux connexes)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</a:rPr>
              <a:t>Mutualisation des moyens techniques et financiers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Complémentarité avec le service CEP (Conseil en Énergie Partagé)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sp>
        <p:nvSpPr>
          <p:cNvPr id="53" name="Espace réservé du texte 2">
            <a:extLst>
              <a:ext uri="{FF2B5EF4-FFF2-40B4-BE49-F238E27FC236}">
                <a16:creationId xmlns:a16="http://schemas.microsoft.com/office/drawing/2014/main" id="{547F4796-4B0B-4A2A-B3B6-73EEF09F1EB1}"/>
              </a:ext>
            </a:extLst>
          </p:cNvPr>
          <p:cNvSpPr txBox="1">
            <a:spLocks/>
          </p:cNvSpPr>
          <p:nvPr/>
        </p:nvSpPr>
        <p:spPr>
          <a:xfrm>
            <a:off x="451474" y="4242875"/>
            <a:ext cx="5578467" cy="4381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575756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ECBD1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Intérêt pour la collectivité</a:t>
            </a:r>
          </a:p>
        </p:txBody>
      </p:sp>
      <p:sp>
        <p:nvSpPr>
          <p:cNvPr id="71" name="Espace réservé du texte 4">
            <a:extLst>
              <a:ext uri="{FF2B5EF4-FFF2-40B4-BE49-F238E27FC236}">
                <a16:creationId xmlns:a16="http://schemas.microsoft.com/office/drawing/2014/main" id="{9B48925D-1A34-4049-A4A8-E84D950AD64D}"/>
              </a:ext>
            </a:extLst>
          </p:cNvPr>
          <p:cNvSpPr txBox="1">
            <a:spLocks/>
          </p:cNvSpPr>
          <p:nvPr/>
        </p:nvSpPr>
        <p:spPr>
          <a:xfrm>
            <a:off x="6701877" y="5870985"/>
            <a:ext cx="5332640" cy="1327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b="1" dirty="0"/>
              <a:t>Rémunération du Syndicat :  </a:t>
            </a:r>
            <a:r>
              <a:rPr lang="fr-FR" dirty="0"/>
              <a:t>5% du coût HT de l’opération et cession des CEE </a:t>
            </a:r>
          </a:p>
        </p:txBody>
      </p:sp>
    </p:spTree>
    <p:extLst>
      <p:ext uri="{BB962C8B-B14F-4D97-AF65-F5344CB8AC3E}">
        <p14:creationId xmlns:p14="http://schemas.microsoft.com/office/powerpoint/2010/main" val="175610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5950A14-06CC-4FB2-BB65-8AB49AC0F5E8}"/>
              </a:ext>
            </a:extLst>
          </p:cNvPr>
          <p:cNvGrpSpPr/>
          <p:nvPr/>
        </p:nvGrpSpPr>
        <p:grpSpPr>
          <a:xfrm rot="8162927">
            <a:off x="468403" y="446645"/>
            <a:ext cx="216366" cy="215431"/>
            <a:chOff x="3228901" y="4151086"/>
            <a:chExt cx="216366" cy="215431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BE03A9C2-AACF-4C27-866B-9B8C708D37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28901" y="4172856"/>
              <a:ext cx="216366" cy="0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F8672F63-B240-4367-BCFF-669211E3CF3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55025" y="4151086"/>
              <a:ext cx="0" cy="215431"/>
            </a:xfrm>
            <a:prstGeom prst="line">
              <a:avLst/>
            </a:prstGeom>
            <a:ln w="53975">
              <a:solidFill>
                <a:srgbClr val="F7D2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D42A1676-663F-4187-B2F7-012328F0ED78}"/>
              </a:ext>
            </a:extLst>
          </p:cNvPr>
          <p:cNvSpPr txBox="1">
            <a:spLocks/>
          </p:cNvSpPr>
          <p:nvPr/>
        </p:nvSpPr>
        <p:spPr>
          <a:xfrm>
            <a:off x="714121" y="355727"/>
            <a:ext cx="9393224" cy="460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75756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r>
              <a:rPr lang="fr-FR" sz="2400" dirty="0"/>
              <a:t>Modalités technique du projet 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FA7B86A-30EA-49FB-A449-8A7CCC9D5A0B}"/>
              </a:ext>
            </a:extLst>
          </p:cNvPr>
          <p:cNvSpPr txBox="1">
            <a:spLocks/>
          </p:cNvSpPr>
          <p:nvPr/>
        </p:nvSpPr>
        <p:spPr>
          <a:xfrm>
            <a:off x="558350" y="871927"/>
            <a:ext cx="8933993" cy="4381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575756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b="1" dirty="0">
                <a:solidFill>
                  <a:srgbClr val="7ECBD1"/>
                </a:solidFill>
              </a:rPr>
              <a:t>Principales actions de la rénovation énergétique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1A3CD98F-4B91-4E12-A158-70270E6B4A86}"/>
              </a:ext>
            </a:extLst>
          </p:cNvPr>
          <p:cNvSpPr txBox="1">
            <a:spLocks/>
          </p:cNvSpPr>
          <p:nvPr/>
        </p:nvSpPr>
        <p:spPr>
          <a:xfrm>
            <a:off x="558350" y="1400410"/>
            <a:ext cx="6171807" cy="100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575756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Isolation par l’extérieur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Remplacement des menuiseries extérieures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Réfection des toitures terrasses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Remplacement de l’éclairage et automatisation de la commande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Remplacement de la chaudière (gaz) soit par une par une chaufferie bois et ses silos ou une solution pompe à chaleur (la maîtrise d’œuvre devra les études des deux solutions)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Remplacement de la régulation des radiateurs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Remplacement de la ventilation par des systèmes simples et double flux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Installation de brise soleil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Récupération de l’eau de pluie</a:t>
            </a:r>
          </a:p>
          <a:p>
            <a:r>
              <a:rPr lang="fr-FR" dirty="0"/>
              <a:t> 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49EF7BC-9405-4920-A658-68478AAA539F}"/>
              </a:ext>
            </a:extLst>
          </p:cNvPr>
          <p:cNvGrpSpPr/>
          <p:nvPr/>
        </p:nvGrpSpPr>
        <p:grpSpPr>
          <a:xfrm>
            <a:off x="6278434" y="4274301"/>
            <a:ext cx="66977" cy="128158"/>
            <a:chOff x="1234894" y="2739602"/>
            <a:chExt cx="66977" cy="128158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CDC449D2-8E99-48B9-A81A-6D6769AE730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4894" y="2798285"/>
              <a:ext cx="66977" cy="69475"/>
            </a:xfrm>
            <a:prstGeom prst="line">
              <a:avLst/>
            </a:prstGeom>
            <a:ln w="412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EE1B161-70C7-4849-BE9B-86A4B66F51EF}"/>
                </a:ext>
              </a:extLst>
            </p:cNvPr>
            <p:cNvCxnSpPr>
              <a:cxnSpLocks/>
            </p:cNvCxnSpPr>
            <p:nvPr userDrawn="1"/>
          </p:nvCxnSpPr>
          <p:spPr>
            <a:xfrm rot="8162927" flipV="1">
              <a:off x="1268381" y="2739602"/>
              <a:ext cx="0" cy="96502"/>
            </a:xfrm>
            <a:prstGeom prst="line">
              <a:avLst/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410E74D8-8737-424B-A474-7E9E6A7B6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399" y="4402459"/>
            <a:ext cx="3303601" cy="24777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700DF24-E8B2-4DFA-8A73-36A9F65D6F49}"/>
              </a:ext>
            </a:extLst>
          </p:cNvPr>
          <p:cNvSpPr/>
          <p:nvPr/>
        </p:nvSpPr>
        <p:spPr>
          <a:xfrm>
            <a:off x="5949107" y="1487804"/>
            <a:ext cx="53868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tabLst>
                <a:tab pos="625475" algn="l"/>
              </a:tabLst>
            </a:pPr>
            <a:r>
              <a:rPr lang="fr-FR" sz="2400" b="1" dirty="0">
                <a:solidFill>
                  <a:srgbClr val="7ECBD1"/>
                </a:solidFill>
                <a:latin typeface="Manrope" pitchFamily="2" charset="0"/>
              </a:rPr>
              <a:t>Eléments clés de l’opération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271F1D9-6B51-423A-A7DB-FB6FEEF9290D}"/>
              </a:ext>
            </a:extLst>
          </p:cNvPr>
          <p:cNvSpPr txBox="1"/>
          <p:nvPr/>
        </p:nvSpPr>
        <p:spPr>
          <a:xfrm>
            <a:off x="7114873" y="1902167"/>
            <a:ext cx="4838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Démarche importante d’utilisation de matériaux 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bio-sourcés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 avec 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la Fédération bâtiment </a:t>
            </a:r>
            <a:r>
              <a:rPr lang="fr-FR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Bio-sourcés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 (FB²)</a:t>
            </a:r>
          </a:p>
          <a:p>
            <a:pPr marL="271463" lvl="0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Gain énergétique estimé : 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71%</a:t>
            </a:r>
          </a:p>
          <a:p>
            <a:pPr marL="271463" lvl="0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r>
              <a:rPr lang="fr-FR" u="sng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Point important :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 La collectivité reste décisionnaire sur les travaux a réaliser</a:t>
            </a:r>
          </a:p>
        </p:txBody>
      </p:sp>
      <p:pic>
        <p:nvPicPr>
          <p:cNvPr id="41" name="Image 40" descr="C:\Users\p.bouvier\AppData\Local\Microsoft\Windows\INetCache\Content.MSO\FC391C17.tmp">
            <a:extLst>
              <a:ext uri="{FF2B5EF4-FFF2-40B4-BE49-F238E27FC236}">
                <a16:creationId xmlns:a16="http://schemas.microsoft.com/office/drawing/2014/main" id="{DF4933D8-29BD-4B18-AC45-908A99BF6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648" y="19361"/>
            <a:ext cx="1290710" cy="129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835097D-28CE-4EEC-AD9B-A1C826599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98" y="5025400"/>
            <a:ext cx="2247901" cy="1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64369B1D-DA1D-4FB7-9BCB-721D41B1233E}"/>
              </a:ext>
            </a:extLst>
          </p:cNvPr>
          <p:cNvSpPr txBox="1">
            <a:spLocks/>
          </p:cNvSpPr>
          <p:nvPr/>
        </p:nvSpPr>
        <p:spPr>
          <a:xfrm>
            <a:off x="983675" y="353483"/>
            <a:ext cx="10472076" cy="460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75756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r>
              <a:rPr lang="fr-FR" sz="2400" dirty="0"/>
              <a:t>Modalités financière du projet Ecole Les </a:t>
            </a:r>
            <a:r>
              <a:rPr lang="fr-FR" sz="2400" dirty="0" err="1"/>
              <a:t>Boschaux</a:t>
            </a:r>
            <a:r>
              <a:rPr lang="fr-FR" sz="2400" dirty="0"/>
              <a:t> – Saint Armel</a:t>
            </a:r>
          </a:p>
          <a:p>
            <a:r>
              <a:rPr lang="fr-FR" sz="2400" dirty="0"/>
              <a:t> 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E9F0729-BCF5-46FE-917D-11AA0D3AD690}"/>
              </a:ext>
            </a:extLst>
          </p:cNvPr>
          <p:cNvGrpSpPr/>
          <p:nvPr/>
        </p:nvGrpSpPr>
        <p:grpSpPr>
          <a:xfrm rot="8162927">
            <a:off x="643749" y="475853"/>
            <a:ext cx="216366" cy="215431"/>
            <a:chOff x="3228901" y="4151086"/>
            <a:chExt cx="216366" cy="215431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92023A2F-3BE8-4C88-A41D-622E9BBBC7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28901" y="4172856"/>
              <a:ext cx="216366" cy="0"/>
            </a:xfrm>
            <a:prstGeom prst="line">
              <a:avLst/>
            </a:prstGeom>
            <a:ln w="53975">
              <a:solidFill>
                <a:srgbClr val="35C4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3D12B7CD-7D60-4E06-AE85-BE772D0A670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55025" y="4151086"/>
              <a:ext cx="0" cy="215431"/>
            </a:xfrm>
            <a:prstGeom prst="line">
              <a:avLst/>
            </a:prstGeom>
            <a:ln w="53975">
              <a:solidFill>
                <a:srgbClr val="35C4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6516C31-8D3C-4EDA-B399-5288AA98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139" y="52406"/>
            <a:ext cx="952196" cy="7725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DA2C46-8826-48A6-9D0E-A698E13AB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51" y="902781"/>
            <a:ext cx="4617505" cy="57446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10AAAE-E6BB-4A91-92CA-DDEB867DEC96}"/>
              </a:ext>
            </a:extLst>
          </p:cNvPr>
          <p:cNvSpPr/>
          <p:nvPr/>
        </p:nvSpPr>
        <p:spPr>
          <a:xfrm>
            <a:off x="4287515" y="1210735"/>
            <a:ext cx="75474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tabLst>
                <a:tab pos="625475" algn="l"/>
              </a:tabLst>
            </a:pPr>
            <a:r>
              <a:rPr lang="fr-FR" sz="2400" b="1" dirty="0">
                <a:solidFill>
                  <a:srgbClr val="7ECBD1"/>
                </a:solidFill>
                <a:latin typeface="Manrope" pitchFamily="2" charset="0"/>
              </a:rPr>
              <a:t>Caractéristiques de l’avance remboursable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28452B1-1C6B-4C0B-84FA-6826D9FD385E}"/>
              </a:ext>
            </a:extLst>
          </p:cNvPr>
          <p:cNvSpPr txBox="1"/>
          <p:nvPr/>
        </p:nvSpPr>
        <p:spPr>
          <a:xfrm>
            <a:off x="5619750" y="1695051"/>
            <a:ext cx="5510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Montant total de l’Avance remboursable : </a:t>
            </a:r>
            <a:r>
              <a:rPr lang="fr-F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322 663 €</a:t>
            </a:r>
          </a:p>
          <a:p>
            <a:pPr marL="271463" lvl="0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Durée de l’Avance remboursable : </a:t>
            </a:r>
            <a:r>
              <a:rPr lang="fr-F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15 ans</a:t>
            </a:r>
          </a:p>
          <a:p>
            <a:pPr marL="271463" lvl="0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Date de versement de l’Avance remboursable (estimation) : </a:t>
            </a:r>
            <a:r>
              <a:rPr lang="fr-F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15/03/2028</a:t>
            </a:r>
          </a:p>
          <a:p>
            <a:pPr marL="271463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Manrope" pitchFamily="2" charset="0"/>
              </a:rPr>
              <a:t>Ajustement de l’avance en fonction des évolutions du projet comme par exemple l’obtention ou non de subvention, aléas de chantier</a:t>
            </a:r>
          </a:p>
          <a:p>
            <a:pPr marL="271463" lvl="0" indent="-271463" algn="just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  <a:tab pos="542925" algn="l"/>
              </a:tabLst>
              <a:defRPr/>
            </a:pPr>
            <a:endParaRPr lang="fr-FR" sz="2000" b="1" dirty="0">
              <a:solidFill>
                <a:prstClr val="black">
                  <a:lumMod val="65000"/>
                  <a:lumOff val="35000"/>
                </a:prstClr>
              </a:solidFill>
              <a:latin typeface="Manrope" pitchFamily="2" charset="0"/>
            </a:endParaRP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FA6D83CC-5B1E-4B72-B0FB-A179266B4E68}"/>
              </a:ext>
            </a:extLst>
          </p:cNvPr>
          <p:cNvSpPr txBox="1">
            <a:spLocks/>
          </p:cNvSpPr>
          <p:nvPr/>
        </p:nvSpPr>
        <p:spPr>
          <a:xfrm>
            <a:off x="5619749" y="4030206"/>
            <a:ext cx="6215199" cy="8423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575756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284215"/>
      </p:ext>
    </p:extLst>
  </p:cSld>
  <p:clrMapOvr>
    <a:masterClrMapping/>
  </p:clrMapOvr>
</p:sld>
</file>

<file path=ppt/theme/theme1.xml><?xml version="1.0" encoding="utf-8"?>
<a:theme xmlns:a="http://schemas.openxmlformats.org/drawingml/2006/main" name="Titr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A4DA9364-DA51-E242-A4DC-7522DC7B8BFE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C1E3F382-2025-9E43-9E4E-47F57F067DF3}"/>
    </a:ext>
  </a:extLst>
</a:theme>
</file>

<file path=ppt/theme/theme11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244CC707-3C3C-414D-9D2E-993EB87073FE}"/>
    </a:ext>
  </a:extLst>
</a:theme>
</file>

<file path=ppt/theme/theme12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02F578F6-9AE1-5D43-BC5B-55FD5289E340}"/>
    </a:ext>
  </a:extLst>
</a:theme>
</file>

<file path=ppt/theme/theme13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C38A69C5-5F26-2046-8F05-8B893E4565CE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Conception personnalisée">
  <a:themeElements>
    <a:clrScheme name="Personnalisé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C3C8"/>
      </a:accent1>
      <a:accent2>
        <a:srgbClr val="F5D11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986173FF-22C7-B249-BE3F-4411CF086086}"/>
    </a:ext>
  </a:extLst>
</a:theme>
</file>

<file path=ppt/theme/theme16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BA2CA805-4DD8-4347-AC40-08668E2441BF}"/>
    </a:ext>
  </a:ext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A2C1CB97-53DC-F04E-AE14-5D5B69102E4E}"/>
    </a:ext>
  </a:extLst>
</a:theme>
</file>

<file path=ppt/theme/theme3.xml><?xml version="1.0" encoding="utf-8"?>
<a:theme xmlns:a="http://schemas.openxmlformats.org/drawingml/2006/main" name="1_Conception personnalisée">
  <a:themeElements>
    <a:clrScheme name="SDE35">
      <a:dk1>
        <a:sysClr val="windowText" lastClr="000000"/>
      </a:dk1>
      <a:lt1>
        <a:sysClr val="window" lastClr="FFFFFF"/>
      </a:lt1>
      <a:dk2>
        <a:srgbClr val="575756"/>
      </a:dk2>
      <a:lt2>
        <a:srgbClr val="E14E12"/>
      </a:lt2>
      <a:accent1>
        <a:srgbClr val="BCCF21"/>
      </a:accent1>
      <a:accent2>
        <a:srgbClr val="6CC4CC"/>
      </a:accent2>
      <a:accent3>
        <a:srgbClr val="E4C31D"/>
      </a:accent3>
      <a:accent4>
        <a:srgbClr val="F7D21E"/>
      </a:accent4>
      <a:accent5>
        <a:srgbClr val="9B639A"/>
      </a:accent5>
      <a:accent6>
        <a:srgbClr val="CD80B4"/>
      </a:accent6>
      <a:hlink>
        <a:srgbClr val="DFC2A0"/>
      </a:hlink>
      <a:folHlink>
        <a:srgbClr val="3A8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2F8B272C-C93E-0B44-B497-19C7569AE46F}"/>
    </a:ext>
  </a:extLst>
</a:theme>
</file>

<file path=ppt/theme/theme4.xml><?xml version="1.0" encoding="utf-8"?>
<a:theme xmlns:a="http://schemas.openxmlformats.org/drawingml/2006/main" name="Conception personnalisée">
  <a:themeElements>
    <a:clrScheme name="Personnalisé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C3C8"/>
      </a:accent1>
      <a:accent2>
        <a:srgbClr val="F5D11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986173FF-22C7-B249-BE3F-4411CF086086}"/>
    </a:ext>
  </a:extLst>
</a:theme>
</file>

<file path=ppt/theme/theme5.xml><?xml version="1.0" encoding="utf-8"?>
<a:theme xmlns:a="http://schemas.openxmlformats.org/drawingml/2006/main" name="3_Conception personnalisée">
  <a:themeElements>
    <a:clrScheme name="SDE35">
      <a:dk1>
        <a:sysClr val="windowText" lastClr="000000"/>
      </a:dk1>
      <a:lt1>
        <a:sysClr val="window" lastClr="FFFFFF"/>
      </a:lt1>
      <a:dk2>
        <a:srgbClr val="575756"/>
      </a:dk2>
      <a:lt2>
        <a:srgbClr val="E14E12"/>
      </a:lt2>
      <a:accent1>
        <a:srgbClr val="BCCF21"/>
      </a:accent1>
      <a:accent2>
        <a:srgbClr val="6CC4CC"/>
      </a:accent2>
      <a:accent3>
        <a:srgbClr val="E4C31D"/>
      </a:accent3>
      <a:accent4>
        <a:srgbClr val="F7D21E"/>
      </a:accent4>
      <a:accent5>
        <a:srgbClr val="9B639A"/>
      </a:accent5>
      <a:accent6>
        <a:srgbClr val="CD80B4"/>
      </a:accent6>
      <a:hlink>
        <a:srgbClr val="DFC2A0"/>
      </a:hlink>
      <a:folHlink>
        <a:srgbClr val="3A8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4BF88323-01B0-6342-94E6-D1B130AAA67B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BA2CA805-4DD8-4347-AC40-08668E2441BF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D063D946-33FB-FE40-A493-A907FDFC3B13}"/>
    </a:ext>
  </a:extLst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3192C23C-1F0B-704B-847E-0E3680C8283A}"/>
    </a:ext>
  </a:extLst>
</a:theme>
</file>

<file path=ppt/theme/theme9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F8A1861C-DC82-D14E-8C21-1ACAA9D693DB}" vid="{D667377A-77A9-214F-BE51-45B986CCAD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Titre 1</Template>
  <TotalTime>82231</TotalTime>
  <Words>382</Words>
  <Application>Microsoft Office PowerPoint</Application>
  <PresentationFormat>Grand écran</PresentationFormat>
  <Paragraphs>42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16</vt:i4>
      </vt:variant>
      <vt:variant>
        <vt:lpstr>Titres des diapositives</vt:lpstr>
      </vt:variant>
      <vt:variant>
        <vt:i4>4</vt:i4>
      </vt:variant>
    </vt:vector>
  </HeadingPairs>
  <TitlesOfParts>
    <vt:vector size="25" baseType="lpstr">
      <vt:lpstr>Arial</vt:lpstr>
      <vt:lpstr>Calibri</vt:lpstr>
      <vt:lpstr>Calibri Light</vt:lpstr>
      <vt:lpstr>Manrope</vt:lpstr>
      <vt:lpstr>Wingdings</vt:lpstr>
      <vt:lpstr>Titre 1</vt:lpstr>
      <vt:lpstr>Titre 2</vt:lpstr>
      <vt:lpstr>1_Conception personnalisée</vt:lpstr>
      <vt:lpstr>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9_Conception personnalisée</vt:lpstr>
      <vt:lpstr>10_Conception personnalisée</vt:lpstr>
      <vt:lpstr>11_Conception personnalisée</vt:lpstr>
      <vt:lpstr>Thème Office</vt:lpstr>
      <vt:lpstr>2_Conception personnalisée</vt:lpstr>
      <vt:lpstr>12_Conception personnalisée</vt:lpstr>
      <vt:lpstr>   Accompagnement SERENE sur la rénovation énergétique de l’école « Les Boschaux » Saint Armel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Synthèse  2022  du rapport d’activité</dc:title>
  <dc:creator>Microsoft Office User</dc:creator>
  <cp:lastModifiedBy>Thomas BERTHIAU</cp:lastModifiedBy>
  <cp:revision>242</cp:revision>
  <cp:lastPrinted>2023-12-05T10:28:45Z</cp:lastPrinted>
  <dcterms:created xsi:type="dcterms:W3CDTF">2022-10-25T15:40:00Z</dcterms:created>
  <dcterms:modified xsi:type="dcterms:W3CDTF">2025-09-15T15:39:55Z</dcterms:modified>
</cp:coreProperties>
</file>